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0"/>
  </p:notesMasterIdLst>
  <p:handoutMasterIdLst>
    <p:handoutMasterId r:id="rId21"/>
  </p:handoutMasterIdLst>
  <p:sldIdLst>
    <p:sldId id="256" r:id="rId2"/>
    <p:sldId id="529" r:id="rId3"/>
    <p:sldId id="540" r:id="rId4"/>
    <p:sldId id="438" r:id="rId5"/>
    <p:sldId id="459" r:id="rId6"/>
    <p:sldId id="460" r:id="rId7"/>
    <p:sldId id="484" r:id="rId8"/>
    <p:sldId id="504" r:id="rId9"/>
    <p:sldId id="446" r:id="rId10"/>
    <p:sldId id="415" r:id="rId11"/>
    <p:sldId id="417" r:id="rId12"/>
    <p:sldId id="530" r:id="rId13"/>
    <p:sldId id="532" r:id="rId14"/>
    <p:sldId id="533" r:id="rId15"/>
    <p:sldId id="534" r:id="rId16"/>
    <p:sldId id="535" r:id="rId17"/>
    <p:sldId id="539" r:id="rId18"/>
    <p:sldId id="527" r:id="rId19"/>
  </p:sldIdLst>
  <p:sldSz cx="9144000" cy="6858000" type="screen4x3"/>
  <p:notesSz cx="6735763" cy="9866313"/>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000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88679" autoAdjust="0"/>
  </p:normalViewPr>
  <p:slideViewPr>
    <p:cSldViewPr>
      <p:cViewPr>
        <p:scale>
          <a:sx n="90" d="100"/>
          <a:sy n="90" d="100"/>
        </p:scale>
        <p:origin x="-97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266" y="-102"/>
      </p:cViewPr>
      <p:guideLst>
        <p:guide orient="horz" pos="3108"/>
        <p:guide pos="2122"/>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en-US"/>
          </a:p>
        </p:txBody>
      </p:sp>
      <p:sp>
        <p:nvSpPr>
          <p:cNvPr id="47107" name="Rectangle 3"/>
          <p:cNvSpPr>
            <a:spLocks noGrp="1" noChangeArrowheads="1"/>
          </p:cNvSpPr>
          <p:nvPr>
            <p:ph type="dt" sz="quarter" idx="1"/>
          </p:nvPr>
        </p:nvSpPr>
        <p:spPr bwMode="auto">
          <a:xfrm>
            <a:off x="381635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endParaRPr lang="en-US"/>
          </a:p>
        </p:txBody>
      </p:sp>
      <p:sp>
        <p:nvSpPr>
          <p:cNvPr id="47108" name="Rectangle 4"/>
          <p:cNvSpPr>
            <a:spLocks noGrp="1" noChangeArrowheads="1"/>
          </p:cNvSpPr>
          <p:nvPr>
            <p:ph type="ftr" sz="quarter" idx="2"/>
          </p:nvPr>
        </p:nvSpPr>
        <p:spPr bwMode="auto">
          <a:xfrm>
            <a:off x="0" y="937101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vl1pPr>
          </a:lstStyle>
          <a:p>
            <a:pPr>
              <a:defRPr/>
            </a:pPr>
            <a:endParaRPr lang="en-US"/>
          </a:p>
        </p:txBody>
      </p:sp>
      <p:sp>
        <p:nvSpPr>
          <p:cNvPr id="47109" name="Rectangle 5"/>
          <p:cNvSpPr>
            <a:spLocks noGrp="1" noChangeArrowheads="1"/>
          </p:cNvSpPr>
          <p:nvPr>
            <p:ph type="sldNum" sz="quarter" idx="3"/>
          </p:nvPr>
        </p:nvSpPr>
        <p:spPr bwMode="auto">
          <a:xfrm>
            <a:off x="3816350" y="937101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F86250A6-8A18-4278-8728-428E60A006B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fr-BE"/>
          </a:p>
        </p:txBody>
      </p:sp>
      <p:sp>
        <p:nvSpPr>
          <p:cNvPr id="11267"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endParaRPr lang="fr-BE"/>
          </a:p>
        </p:txBody>
      </p:sp>
      <p:sp>
        <p:nvSpPr>
          <p:cNvPr id="13316" name="Rectangle 4"/>
          <p:cNvSpPr>
            <a:spLocks noGrp="1" noRot="1" noChangeAspect="1" noChangeArrowheads="1" noTextEdit="1"/>
          </p:cNvSpPr>
          <p:nvPr>
            <p:ph type="sldImg" idx="2"/>
          </p:nvPr>
        </p:nvSpPr>
        <p:spPr bwMode="auto">
          <a:xfrm>
            <a:off x="900113" y="739775"/>
            <a:ext cx="4933950" cy="3700463"/>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BE" noProof="0" smtClean="0"/>
              <a:t>Click to edit Master text styles</a:t>
            </a:r>
          </a:p>
          <a:p>
            <a:pPr lvl="1"/>
            <a:r>
              <a:rPr lang="fr-BE" noProof="0" smtClean="0"/>
              <a:t>Second level</a:t>
            </a:r>
          </a:p>
          <a:p>
            <a:pPr lvl="2"/>
            <a:r>
              <a:rPr lang="fr-BE" noProof="0" smtClean="0"/>
              <a:t>Third level</a:t>
            </a:r>
          </a:p>
          <a:p>
            <a:pPr lvl="3"/>
            <a:r>
              <a:rPr lang="fr-BE" noProof="0" smtClean="0"/>
              <a:t>Fourth level</a:t>
            </a:r>
          </a:p>
          <a:p>
            <a:pPr lvl="4"/>
            <a:r>
              <a:rPr lang="fr-BE" noProof="0" smtClean="0"/>
              <a:t>Fifth level</a:t>
            </a:r>
          </a:p>
        </p:txBody>
      </p:sp>
      <p:sp>
        <p:nvSpPr>
          <p:cNvPr id="11270"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vl1pPr>
          </a:lstStyle>
          <a:p>
            <a:pPr>
              <a:defRPr/>
            </a:pPr>
            <a:endParaRPr lang="fr-BE"/>
          </a:p>
        </p:txBody>
      </p:sp>
      <p:sp>
        <p:nvSpPr>
          <p:cNvPr id="11271"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0293F1CE-6488-48A8-83E6-472BEA90F78F}" type="slidenum">
              <a:rPr lang="fr-BE"/>
              <a:pPr>
                <a:defRPr/>
              </a:pPr>
              <a:t>‹#›</a:t>
            </a:fld>
            <a:endParaRPr lang="fr-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CA049478-22DF-4C49-8034-18B4D338BFCF}" type="slidenum">
              <a:rPr lang="fr-BE" smtClean="0"/>
              <a:pPr/>
              <a:t>1</a:t>
            </a:fld>
            <a:endParaRPr lang="fr-BE"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a:noFill/>
          <a:ln/>
        </p:spPr>
        <p:txBody>
          <a:bodyPr/>
          <a:lstStyle/>
          <a:p>
            <a:r>
              <a:rPr lang="en-US" smtClean="0"/>
              <a:t>The necessity requirement was expressed by the UN Human Rights Committee in its General Comment No.8 and a number of its decisions, and is reflected in Article 31(2).</a:t>
            </a:r>
          </a:p>
          <a:p>
            <a:endParaRPr lang="en-US" smtClean="0"/>
          </a:p>
          <a:p>
            <a:r>
              <a:rPr lang="en-US" smtClean="0"/>
              <a:t>Article 5(1)(f) only permits the State to restrict the liberty of third-country nationals in an immigration context, either (i) to prevent an individual from effecting an unauthorized entry or (ii)</a:t>
            </a:r>
          </a:p>
          <a:p>
            <a:r>
              <a:rPr lang="en-US" smtClean="0"/>
              <a:t>with a view to deportation or extradition.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txBox="1">
            <a:spLocks noGrp="1" noChangeArrowheads="1"/>
          </p:cNvSpPr>
          <p:nvPr/>
        </p:nvSpPr>
        <p:spPr bwMode="auto">
          <a:xfrm>
            <a:off x="3816350" y="9371013"/>
            <a:ext cx="2917825" cy="493712"/>
          </a:xfrm>
          <a:prstGeom prst="rect">
            <a:avLst/>
          </a:prstGeom>
          <a:noFill/>
          <a:ln w="9525">
            <a:noFill/>
            <a:miter lim="800000"/>
            <a:headEnd/>
            <a:tailEnd/>
          </a:ln>
        </p:spPr>
        <p:txBody>
          <a:bodyPr anchor="b"/>
          <a:lstStyle/>
          <a:p>
            <a:pPr algn="r"/>
            <a:fld id="{A3AB012E-1ACF-4828-8201-7C9DE4EE29BE}" type="slidenum">
              <a:rPr lang="fr-BE" sz="1200" b="0">
                <a:solidFill>
                  <a:srgbClr val="000000"/>
                </a:solidFill>
              </a:rPr>
              <a:pPr algn="r"/>
              <a:t>18</a:t>
            </a:fld>
            <a:endParaRPr lang="fr-BE" sz="1200" b="0">
              <a:solidFill>
                <a:srgbClr val="000000"/>
              </a:solidFill>
            </a:endParaRPr>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p:spPr>
        <p:txBody>
          <a:bodyPr/>
          <a:lstStyle/>
          <a:p>
            <a:pPr>
              <a:spcBef>
                <a:spcPct val="0"/>
              </a:spcBef>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a:noFill/>
          <a:ln/>
        </p:spPr>
        <p:txBody>
          <a:bodyPr/>
          <a:lstStyle/>
          <a:p>
            <a:r>
              <a:rPr lang="en-US" smtClean="0"/>
              <a:t>the Return Directive (2008/115/EC),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816350" y="9371013"/>
            <a:ext cx="2917825" cy="493712"/>
          </a:xfrm>
          <a:prstGeom prst="rect">
            <a:avLst/>
          </a:prstGeom>
          <a:noFill/>
          <a:ln w="9525">
            <a:noFill/>
            <a:miter lim="800000"/>
            <a:headEnd/>
            <a:tailEnd/>
          </a:ln>
        </p:spPr>
        <p:txBody>
          <a:bodyPr anchor="b"/>
          <a:lstStyle/>
          <a:p>
            <a:pPr algn="r"/>
            <a:fld id="{D8F168A6-158E-4949-8AEE-3BF7B14F7C3D}" type="slidenum">
              <a:rPr lang="fr-BE" sz="1200" b="0"/>
              <a:pPr algn="r"/>
              <a:t>4</a:t>
            </a:fld>
            <a:endParaRPr lang="fr-BE" sz="1200" b="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898525" y="4686300"/>
            <a:ext cx="4938713" cy="4440238"/>
          </a:xfrm>
          <a:noFill/>
          <a:ln/>
        </p:spPr>
        <p:txBody>
          <a:bodyPr/>
          <a:lstStyle/>
          <a:p>
            <a:pPr eaLnBrk="1" hangingPunct="1"/>
            <a:r>
              <a:rPr lang="en-GB" smtClean="0"/>
              <a:t>Question, within how many days shall SBG provide information? (RSD Art 5 – 15 days, Asylum ACT?);</a:t>
            </a:r>
          </a:p>
          <a:p>
            <a:pPr eaLnBrk="1" hangingPunct="1"/>
            <a:r>
              <a:rPr lang="en-GB" smtClean="0"/>
              <a:t>Q: document for a/s? (RSD Art 6 – 3 days, how in Asylum Act?); Are there exceptions? Yes, if a/s is in detention or before granting permit to enter (Art 6(2)).</a:t>
            </a:r>
          </a:p>
          <a:p>
            <a:pPr eaLnBrk="1" hangingPunct="1"/>
            <a:r>
              <a:rPr lang="en-GB" smtClean="0"/>
              <a:t>Q: What limits could be: public interest, public order, swift processing and monitoring; RSD Art 7(2)</a:t>
            </a:r>
          </a:p>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a:noFill/>
          <a:ln/>
        </p:spPr>
        <p:txBody>
          <a:bodyPr/>
          <a:lstStyle/>
          <a:p>
            <a:r>
              <a:rPr lang="en-GB" smtClean="0"/>
              <a:t>Cite Art 8 of Recast RSD, if necessary.</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a:noFill/>
          <a:ln/>
        </p:spPr>
        <p:txBody>
          <a:bodyPr/>
          <a:lstStyle/>
          <a:p>
            <a:r>
              <a:rPr lang="en-GB" smtClean="0"/>
              <a:t>? Does anybody worked with detention of asylum-seekers?</a:t>
            </a:r>
          </a:p>
          <a:p>
            <a:r>
              <a:rPr lang="en-GB" smtClean="0"/>
              <a:t>List of PSNs or vulnerable persons is given in Art 21 RSD. Duty to identify PSNs – Art 22</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txBox="1">
            <a:spLocks noGrp="1" noChangeArrowheads="1"/>
          </p:cNvSpPr>
          <p:nvPr/>
        </p:nvSpPr>
        <p:spPr bwMode="auto">
          <a:xfrm>
            <a:off x="3816350" y="9371013"/>
            <a:ext cx="2917825" cy="493712"/>
          </a:xfrm>
          <a:prstGeom prst="rect">
            <a:avLst/>
          </a:prstGeom>
          <a:noFill/>
          <a:ln w="9525">
            <a:noFill/>
            <a:miter lim="800000"/>
            <a:headEnd/>
            <a:tailEnd/>
          </a:ln>
        </p:spPr>
        <p:txBody>
          <a:bodyPr anchor="b"/>
          <a:lstStyle/>
          <a:p>
            <a:pPr algn="r"/>
            <a:fld id="{9316100D-E168-4087-94CC-F3F6ADF7A34F}" type="slidenum">
              <a:rPr lang="fr-BE" sz="1200" b="0">
                <a:solidFill>
                  <a:srgbClr val="000000"/>
                </a:solidFill>
              </a:rPr>
              <a:pPr algn="r"/>
              <a:t>7</a:t>
            </a:fld>
            <a:endParaRPr lang="fr-BE" sz="1200" b="0">
              <a:solidFill>
                <a:srgbClr val="000000"/>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marL="228600" indent="-228600">
              <a:spcBef>
                <a:spcPct val="0"/>
              </a:spcBef>
            </a:pPr>
            <a:r>
              <a:rPr lang="en-GB" smtClean="0"/>
              <a:t>Followed Dublin Convention – not successful (not binding in same way as Reg)</a:t>
            </a:r>
          </a:p>
          <a:p>
            <a:pPr marL="228600" indent="-228600">
              <a:spcBef>
                <a:spcPct val="0"/>
              </a:spcBef>
            </a:pPr>
            <a:r>
              <a:rPr lang="en-GB" smtClean="0"/>
              <a:t>Aims: (Preamble 4); ‘should, in particular, make it possible to determine rapidly the MS responsible, so as to guarantee effective access to the procedures for dtermining refugee status and not to compromise the objective of rapid processing of asy applications…’</a:t>
            </a:r>
          </a:p>
          <a:p>
            <a:pPr marL="228600" indent="-228600">
              <a:spcBef>
                <a:spcPct val="0"/>
              </a:spcBef>
              <a:buFontTx/>
              <a:buAutoNum type="arabicPeriod"/>
            </a:pPr>
            <a:r>
              <a:rPr lang="en-GB" smtClean="0"/>
              <a:t>UNAM: art 6: MS resp is that where a member of his/her family is legally present, provided in interest of minor. </a:t>
            </a:r>
          </a:p>
          <a:p>
            <a:pPr marL="228600" indent="-228600">
              <a:spcBef>
                <a:spcPct val="0"/>
              </a:spcBef>
              <a:buFontTx/>
              <a:buAutoNum type="arabicPeriod"/>
            </a:pPr>
            <a:r>
              <a:rPr lang="en-GB" smtClean="0"/>
              <a:t>Ref family members – art 7 – ‘where a-s has a fmily member (regardless of whether family formed in COO) who has been allowed to reside as a ref’</a:t>
            </a:r>
          </a:p>
          <a:p>
            <a:pPr marL="228600" indent="-228600">
              <a:spcBef>
                <a:spcPct val="0"/>
              </a:spcBef>
              <a:buFontTx/>
              <a:buAutoNum type="arabicPeriod"/>
            </a:pPr>
            <a:r>
              <a:rPr lang="en-GB" smtClean="0"/>
              <a:t>Pending claim fam mems – art 8, ‘fam mem in MS whose application has not been the subject of a first decision’</a:t>
            </a:r>
          </a:p>
          <a:p>
            <a:pPr marL="228600" indent="-228600">
              <a:spcBef>
                <a:spcPct val="0"/>
              </a:spcBef>
              <a:buFontTx/>
              <a:buAutoNum type="arabicPeriod"/>
            </a:pPr>
            <a:r>
              <a:rPr lang="en-GB" smtClean="0"/>
              <a:t>Residence permit, valid (expired????) (art 9); waiver, art 11</a:t>
            </a:r>
          </a:p>
          <a:p>
            <a:pPr marL="228600" indent="-228600">
              <a:spcBef>
                <a:spcPct val="0"/>
              </a:spcBef>
              <a:buFontTx/>
              <a:buAutoNum type="arabicPeriod"/>
            </a:pPr>
            <a:r>
              <a:rPr lang="en-GB" smtClean="0"/>
              <a:t>Irreg border – art 10 ‘where established on basis of proof or circumstantial evidence (listed 18(3)) that a-s has irregly crossed border into a MS’. NOT if 12 mths+ OR 5+ mths living in anor state</a:t>
            </a:r>
          </a:p>
          <a:p>
            <a:pPr marL="228600" indent="-228600">
              <a:spcBef>
                <a:spcPct val="0"/>
              </a:spcBef>
              <a:buFontTx/>
              <a:buAutoNum type="arabicPeriod"/>
            </a:pPr>
            <a:r>
              <a:rPr lang="en-GB" smtClean="0"/>
              <a:t>Airport international transit zone –art 11</a:t>
            </a:r>
          </a:p>
          <a:p>
            <a:pPr marL="228600" indent="-228600">
              <a:spcBef>
                <a:spcPct val="0"/>
              </a:spcBef>
              <a:buFontTx/>
              <a:buAutoNum type="arabicPeriod"/>
            </a:pPr>
            <a:r>
              <a:rPr lang="en-GB" smtClean="0"/>
              <a:t>(Where no other state responsible) : First state where claim lodged (art 13</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a:noFill/>
          <a:ln/>
        </p:spPr>
        <p:txBody>
          <a:bodyPr/>
          <a:lstStyle/>
          <a:p>
            <a:r>
              <a:rPr lang="en-GB" smtClean="0"/>
              <a:t>Risk of absconding – article 2L</a:t>
            </a:r>
          </a:p>
          <a:p>
            <a:r>
              <a:rPr lang="en-GB" smtClean="0"/>
              <a:t>Detention – Art 27</a:t>
            </a: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txBox="1">
            <a:spLocks noGrp="1" noChangeArrowheads="1"/>
          </p:cNvSpPr>
          <p:nvPr/>
        </p:nvSpPr>
        <p:spPr bwMode="auto">
          <a:xfrm>
            <a:off x="3816350" y="9371013"/>
            <a:ext cx="2917825" cy="493712"/>
          </a:xfrm>
          <a:prstGeom prst="rect">
            <a:avLst/>
          </a:prstGeom>
          <a:noFill/>
          <a:ln w="9525">
            <a:noFill/>
            <a:miter lim="800000"/>
            <a:headEnd/>
            <a:tailEnd/>
          </a:ln>
        </p:spPr>
        <p:txBody>
          <a:bodyPr anchor="b"/>
          <a:lstStyle/>
          <a:p>
            <a:pPr algn="r"/>
            <a:fld id="{C330CF8E-E967-4AE1-ABBE-5ED5A1BF1505}" type="slidenum">
              <a:rPr lang="fr-BE" sz="1200" b="0"/>
              <a:pPr algn="r"/>
              <a:t>9</a:t>
            </a:fld>
            <a:endParaRPr lang="fr-BE" sz="1200" b="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r>
              <a:rPr lang="en-GB" smtClean="0"/>
              <a:t>Applicn: APD doesn’t necess apply to SP applicants unless in a single procedure. </a:t>
            </a:r>
          </a:p>
          <a:p>
            <a:pPr eaLnBrk="1" hangingPunct="1"/>
            <a:r>
              <a:rPr lang="en-GB" smtClean="0"/>
              <a:t>OTHER positives: 1. info in writing (albeit ‘language supposed to understand’) 2. interpretation services ‘whenever necessary’ 3. written/motivated negative decisions. </a:t>
            </a:r>
          </a:p>
          <a:p>
            <a:r>
              <a:rPr lang="en-GB" smtClean="0"/>
              <a:t>Art 18: “MS/s shall not hold a person in detention for the sole reason that he/she is an applicant for asylum. Article 31(2) also provides that: “Contracting States shall not apply to the movements of such refugees (including asylum-seekers) restrictions other than those which are necessary, and that any restrictions shall only be applied until such time as their status is regularized, or they obtain admission into another country.”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a:noFill/>
          <a:ln/>
        </p:spPr>
        <p:txBody>
          <a:bodyPr/>
          <a:lstStyle/>
          <a:p>
            <a:r>
              <a:rPr lang="en-GB" smtClean="0"/>
              <a:t>Determining – RSD</a:t>
            </a:r>
          </a:p>
          <a:p>
            <a:r>
              <a:rPr lang="en-GB" smtClean="0"/>
              <a:t>Competent – border guards, the body responsible for registration of asylum claim</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fld id="{19E60270-9F97-4A54-A568-D41A0D802F4F}" type="datetime1">
              <a:rPr lang="en-US"/>
              <a:pPr/>
              <a:t>6/26/2012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asf</a:t>
            </a:r>
          </a:p>
        </p:txBody>
      </p:sp>
      <p:sp>
        <p:nvSpPr>
          <p:cNvPr id="6" name="Rectangle 6"/>
          <p:cNvSpPr>
            <a:spLocks noGrp="1" noChangeArrowheads="1"/>
          </p:cNvSpPr>
          <p:nvPr>
            <p:ph type="sldNum" sz="quarter" idx="12"/>
          </p:nvPr>
        </p:nvSpPr>
        <p:spPr>
          <a:ln/>
        </p:spPr>
        <p:txBody>
          <a:bodyPr/>
          <a:lstStyle>
            <a:lvl1pPr>
              <a:defRPr/>
            </a:lvl1pPr>
          </a:lstStyle>
          <a:p>
            <a:pPr>
              <a:defRPr/>
            </a:pPr>
            <a:fld id="{F1F79DB8-FB21-47BD-8539-6BFA77DBD81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fld id="{53F1AF39-F9CA-4A75-9AA6-89286251CB40}" type="datetime1">
              <a:rPr lang="en-US"/>
              <a:pPr/>
              <a:t>6/26/2012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asf</a:t>
            </a:r>
          </a:p>
        </p:txBody>
      </p:sp>
      <p:sp>
        <p:nvSpPr>
          <p:cNvPr id="6" name="Rectangle 6"/>
          <p:cNvSpPr>
            <a:spLocks noGrp="1" noChangeArrowheads="1"/>
          </p:cNvSpPr>
          <p:nvPr>
            <p:ph type="sldNum" sz="quarter" idx="12"/>
          </p:nvPr>
        </p:nvSpPr>
        <p:spPr>
          <a:ln/>
        </p:spPr>
        <p:txBody>
          <a:bodyPr/>
          <a:lstStyle>
            <a:lvl1pPr>
              <a:defRPr/>
            </a:lvl1pPr>
          </a:lstStyle>
          <a:p>
            <a:pPr>
              <a:defRPr/>
            </a:pPr>
            <a:fld id="{0F0B8BAC-EC96-4D0E-8F69-B7CBD68F8F8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fld id="{96BA8526-78AB-407C-88C4-E693640E705A}" type="datetime1">
              <a:rPr lang="en-US"/>
              <a:pPr/>
              <a:t>6/26/2012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asf</a:t>
            </a:r>
          </a:p>
        </p:txBody>
      </p:sp>
      <p:sp>
        <p:nvSpPr>
          <p:cNvPr id="6" name="Rectangle 6"/>
          <p:cNvSpPr>
            <a:spLocks noGrp="1" noChangeArrowheads="1"/>
          </p:cNvSpPr>
          <p:nvPr>
            <p:ph type="sldNum" sz="quarter" idx="12"/>
          </p:nvPr>
        </p:nvSpPr>
        <p:spPr>
          <a:ln/>
        </p:spPr>
        <p:txBody>
          <a:bodyPr/>
          <a:lstStyle>
            <a:lvl1pPr>
              <a:defRPr/>
            </a:lvl1pPr>
          </a:lstStyle>
          <a:p>
            <a:pPr>
              <a:defRPr/>
            </a:pPr>
            <a:fld id="{039B6E13-718B-466F-A012-DB8CD7B438D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fld id="{3AFBE46D-09EC-42AF-8F6D-4B18D9349A22}" type="datetime1">
              <a:rPr lang="en-US"/>
              <a:pPr/>
              <a:t>6/26/2012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asf</a:t>
            </a:r>
          </a:p>
        </p:txBody>
      </p:sp>
      <p:sp>
        <p:nvSpPr>
          <p:cNvPr id="6" name="Rectangle 6"/>
          <p:cNvSpPr>
            <a:spLocks noGrp="1" noChangeArrowheads="1"/>
          </p:cNvSpPr>
          <p:nvPr>
            <p:ph type="sldNum" sz="quarter" idx="12"/>
          </p:nvPr>
        </p:nvSpPr>
        <p:spPr>
          <a:ln/>
        </p:spPr>
        <p:txBody>
          <a:bodyPr/>
          <a:lstStyle>
            <a:lvl1pPr>
              <a:defRPr/>
            </a:lvl1pPr>
          </a:lstStyle>
          <a:p>
            <a:pPr>
              <a:defRPr/>
            </a:pPr>
            <a:fld id="{C1027D42-4AE1-4772-B50F-26D1FEC616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fld id="{72242AA6-3CAF-4293-ABC3-53A487BF84E0}" type="datetime1">
              <a:rPr lang="en-US"/>
              <a:pPr/>
              <a:t>6/26/2012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asf</a:t>
            </a:r>
          </a:p>
        </p:txBody>
      </p:sp>
      <p:sp>
        <p:nvSpPr>
          <p:cNvPr id="6" name="Rectangle 6"/>
          <p:cNvSpPr>
            <a:spLocks noGrp="1" noChangeArrowheads="1"/>
          </p:cNvSpPr>
          <p:nvPr>
            <p:ph type="sldNum" sz="quarter" idx="12"/>
          </p:nvPr>
        </p:nvSpPr>
        <p:spPr>
          <a:ln/>
        </p:spPr>
        <p:txBody>
          <a:bodyPr/>
          <a:lstStyle>
            <a:lvl1pPr>
              <a:defRPr/>
            </a:lvl1pPr>
          </a:lstStyle>
          <a:p>
            <a:pPr>
              <a:defRPr/>
            </a:pPr>
            <a:fld id="{A9AC9E0C-CB8C-47A0-9429-F0AA23B7C53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fld id="{FE4A6DB4-3C8A-438F-9BB1-EB2B80356DC2}" type="datetime1">
              <a:rPr lang="en-US"/>
              <a:pPr/>
              <a:t>6/26/2012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asf</a:t>
            </a:r>
          </a:p>
        </p:txBody>
      </p:sp>
      <p:sp>
        <p:nvSpPr>
          <p:cNvPr id="7" name="Rectangle 6"/>
          <p:cNvSpPr>
            <a:spLocks noGrp="1" noChangeArrowheads="1"/>
          </p:cNvSpPr>
          <p:nvPr>
            <p:ph type="sldNum" sz="quarter" idx="12"/>
          </p:nvPr>
        </p:nvSpPr>
        <p:spPr>
          <a:ln/>
        </p:spPr>
        <p:txBody>
          <a:bodyPr/>
          <a:lstStyle>
            <a:lvl1pPr>
              <a:defRPr/>
            </a:lvl1pPr>
          </a:lstStyle>
          <a:p>
            <a:pPr>
              <a:defRPr/>
            </a:pPr>
            <a:fld id="{80A553F2-0001-4776-8AA1-0CEC1B2699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fld id="{D50E4084-A297-4864-818D-6D92C9FBFF4F}" type="datetime1">
              <a:rPr lang="en-US"/>
              <a:pPr/>
              <a:t>6/26/2012</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a:t>asf</a:t>
            </a:r>
          </a:p>
        </p:txBody>
      </p:sp>
      <p:sp>
        <p:nvSpPr>
          <p:cNvPr id="9" name="Rectangle 6"/>
          <p:cNvSpPr>
            <a:spLocks noGrp="1" noChangeArrowheads="1"/>
          </p:cNvSpPr>
          <p:nvPr>
            <p:ph type="sldNum" sz="quarter" idx="12"/>
          </p:nvPr>
        </p:nvSpPr>
        <p:spPr>
          <a:ln/>
        </p:spPr>
        <p:txBody>
          <a:bodyPr/>
          <a:lstStyle>
            <a:lvl1pPr>
              <a:defRPr/>
            </a:lvl1pPr>
          </a:lstStyle>
          <a:p>
            <a:pPr>
              <a:defRPr/>
            </a:pPr>
            <a:fld id="{4013C51A-DAE1-4042-A414-557862165F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fld id="{461E9416-C4BC-4928-BB61-BF5123C92A00}" type="datetime1">
              <a:rPr lang="en-US"/>
              <a:pPr/>
              <a:t>6/26/2012</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a:t>asf</a:t>
            </a:r>
          </a:p>
        </p:txBody>
      </p:sp>
      <p:sp>
        <p:nvSpPr>
          <p:cNvPr id="5" name="Rectangle 6"/>
          <p:cNvSpPr>
            <a:spLocks noGrp="1" noChangeArrowheads="1"/>
          </p:cNvSpPr>
          <p:nvPr>
            <p:ph type="sldNum" sz="quarter" idx="12"/>
          </p:nvPr>
        </p:nvSpPr>
        <p:spPr>
          <a:ln/>
        </p:spPr>
        <p:txBody>
          <a:bodyPr/>
          <a:lstStyle>
            <a:lvl1pPr>
              <a:defRPr/>
            </a:lvl1pPr>
          </a:lstStyle>
          <a:p>
            <a:pPr>
              <a:defRPr/>
            </a:pPr>
            <a:fld id="{35C81071-5FC9-4839-8C91-E08991B80B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6342F16-0EB0-4784-AB54-B529A3299C31}" type="datetime1">
              <a:rPr lang="en-US"/>
              <a:pPr/>
              <a:t>6/26/2012</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a:t>asf</a:t>
            </a:r>
          </a:p>
        </p:txBody>
      </p:sp>
      <p:sp>
        <p:nvSpPr>
          <p:cNvPr id="4" name="Rectangle 6"/>
          <p:cNvSpPr>
            <a:spLocks noGrp="1" noChangeArrowheads="1"/>
          </p:cNvSpPr>
          <p:nvPr>
            <p:ph type="sldNum" sz="quarter" idx="12"/>
          </p:nvPr>
        </p:nvSpPr>
        <p:spPr>
          <a:ln/>
        </p:spPr>
        <p:txBody>
          <a:bodyPr/>
          <a:lstStyle>
            <a:lvl1pPr>
              <a:defRPr/>
            </a:lvl1pPr>
          </a:lstStyle>
          <a:p>
            <a:pPr>
              <a:defRPr/>
            </a:pPr>
            <a:fld id="{19329414-2CCB-457E-B178-C7F8D0AFB2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fld id="{6EB67854-B02A-4CF7-8F0C-1FD7DE866DE8}" type="datetime1">
              <a:rPr lang="en-US"/>
              <a:pPr/>
              <a:t>6/26/2012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asf</a:t>
            </a:r>
          </a:p>
        </p:txBody>
      </p:sp>
      <p:sp>
        <p:nvSpPr>
          <p:cNvPr id="7" name="Rectangle 6"/>
          <p:cNvSpPr>
            <a:spLocks noGrp="1" noChangeArrowheads="1"/>
          </p:cNvSpPr>
          <p:nvPr>
            <p:ph type="sldNum" sz="quarter" idx="12"/>
          </p:nvPr>
        </p:nvSpPr>
        <p:spPr>
          <a:ln/>
        </p:spPr>
        <p:txBody>
          <a:bodyPr/>
          <a:lstStyle>
            <a:lvl1pPr>
              <a:defRPr/>
            </a:lvl1pPr>
          </a:lstStyle>
          <a:p>
            <a:pPr>
              <a:defRPr/>
            </a:pPr>
            <a:fld id="{675D910E-6EB2-4764-BB05-A1C8D41618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fld id="{C46E7001-33BF-4FD4-90F5-E0B4C3E58DBE}" type="datetime1">
              <a:rPr lang="en-US"/>
              <a:pPr/>
              <a:t>6/26/2012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asf</a:t>
            </a:r>
          </a:p>
        </p:txBody>
      </p:sp>
      <p:sp>
        <p:nvSpPr>
          <p:cNvPr id="7" name="Rectangle 6"/>
          <p:cNvSpPr>
            <a:spLocks noGrp="1" noChangeArrowheads="1"/>
          </p:cNvSpPr>
          <p:nvPr>
            <p:ph type="sldNum" sz="quarter" idx="12"/>
          </p:nvPr>
        </p:nvSpPr>
        <p:spPr>
          <a:ln/>
        </p:spPr>
        <p:txBody>
          <a:bodyPr/>
          <a:lstStyle>
            <a:lvl1pPr>
              <a:defRPr/>
            </a:lvl1pPr>
          </a:lstStyle>
          <a:p>
            <a:pPr>
              <a:defRPr/>
            </a:pPr>
            <a:fld id="{6B2DAEC3-910D-45F6-9F84-1217E2FC4F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fld id="{771ECFE2-E3CE-4214-9793-E2227D1979B5}" type="datetime1">
              <a:rPr lang="en-US"/>
              <a:pPr/>
              <a:t>6/26/2012</a:t>
            </a:fld>
            <a:endParaRPr lang="en-US"/>
          </a:p>
        </p:txBody>
      </p:sp>
      <p:sp>
        <p:nvSpPr>
          <p:cNvPr id="1259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a:t>asf</a:t>
            </a:r>
          </a:p>
        </p:txBody>
      </p:sp>
      <p:sp>
        <p:nvSpPr>
          <p:cNvPr id="1259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7696277B-2368-4F31-9648-DC73946C129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E20112A9-7CBB-46D7-826B-76FD97B9D659}" type="slidenum">
              <a:rPr lang="en-US"/>
              <a:pPr>
                <a:defRPr/>
              </a:pPr>
              <a:t>1</a:t>
            </a:fld>
            <a:endParaRPr lang="en-US"/>
          </a:p>
        </p:txBody>
      </p:sp>
      <p:sp>
        <p:nvSpPr>
          <p:cNvPr id="15362" name="Rectangle 4"/>
          <p:cNvSpPr>
            <a:spLocks noGrp="1" noChangeArrowheads="1"/>
          </p:cNvSpPr>
          <p:nvPr>
            <p:ph type="ctrTitle"/>
          </p:nvPr>
        </p:nvSpPr>
        <p:spPr>
          <a:xfrm>
            <a:off x="792163" y="1449388"/>
            <a:ext cx="7772400" cy="2384657"/>
          </a:xfrm>
        </p:spPr>
        <p:txBody>
          <a:bodyPr/>
          <a:lstStyle/>
          <a:p>
            <a:pPr eaLnBrk="1" hangingPunct="1"/>
            <a:r>
              <a:rPr lang="fr-BE" sz="4000" b="1" dirty="0" smtClean="0"/>
              <a:t/>
            </a:r>
            <a:br>
              <a:rPr lang="fr-BE" sz="4000" b="1" dirty="0" smtClean="0"/>
            </a:br>
            <a:r>
              <a:rPr lang="fr-BE" sz="4000" b="1" dirty="0" smtClean="0"/>
              <a:t/>
            </a:r>
            <a:br>
              <a:rPr lang="fr-BE" sz="4000" b="1" dirty="0" smtClean="0"/>
            </a:br>
            <a:r>
              <a:rPr lang="fr-BE" sz="4000" b="1" dirty="0" smtClean="0"/>
              <a:t/>
            </a:r>
            <a:br>
              <a:rPr lang="fr-BE" sz="4000" b="1" dirty="0" smtClean="0"/>
            </a:br>
            <a:r>
              <a:rPr lang="fr-BE" sz="4000" b="1" dirty="0" smtClean="0"/>
              <a:t> </a:t>
            </a:r>
            <a:r>
              <a:rPr lang="fr-FR" b="1" i="1" dirty="0" smtClean="0">
                <a:solidFill>
                  <a:srgbClr val="0000FF"/>
                </a:solidFill>
              </a:rPr>
              <a:t/>
            </a:r>
            <a:br>
              <a:rPr lang="fr-FR" b="1" i="1" dirty="0" smtClean="0">
                <a:solidFill>
                  <a:srgbClr val="0000FF"/>
                </a:solidFill>
              </a:rPr>
            </a:br>
            <a:r>
              <a:rPr lang="fr-FR" b="1" i="1" dirty="0" smtClean="0">
                <a:solidFill>
                  <a:srgbClr val="0000FF"/>
                </a:solidFill>
              </a:rPr>
              <a:t> </a:t>
            </a:r>
            <a:r>
              <a:rPr lang="lv-LV" sz="3200" b="1" i="1" dirty="0" smtClean="0">
                <a:solidFill>
                  <a:srgbClr val="0000FF"/>
                </a:solidFill>
              </a:rPr>
              <a:t>ES</a:t>
            </a:r>
            <a:r>
              <a:rPr lang="lv-LV" sz="3200" b="1" dirty="0" smtClean="0">
                <a:solidFill>
                  <a:srgbClr val="0000FF"/>
                </a:solidFill>
              </a:rPr>
              <a:t> patvēruma jomas </a:t>
            </a:r>
            <a:r>
              <a:rPr lang="en-US" sz="3200" b="1" i="1" dirty="0" smtClean="0">
                <a:solidFill>
                  <a:srgbClr val="0000FF"/>
                </a:solidFill>
              </a:rPr>
              <a:t>ACQUE</a:t>
            </a:r>
            <a:r>
              <a:rPr lang="en-US" sz="3200" b="1" dirty="0" smtClean="0">
                <a:solidFill>
                  <a:srgbClr val="0000FF"/>
                </a:solidFill>
              </a:rPr>
              <a:t>:</a:t>
            </a:r>
            <a:br>
              <a:rPr lang="en-US" sz="3200" b="1" dirty="0" smtClean="0">
                <a:solidFill>
                  <a:srgbClr val="0000FF"/>
                </a:solidFill>
              </a:rPr>
            </a:br>
            <a:r>
              <a:rPr lang="lv-LV" sz="3200" b="1" dirty="0" smtClean="0">
                <a:solidFill>
                  <a:srgbClr val="0000FF"/>
                </a:solidFill>
              </a:rPr>
              <a:t>Patvēruma meklētāju aizturēšana</a:t>
            </a:r>
            <a:r>
              <a:rPr lang="en-US" sz="3200" b="1" dirty="0" smtClean="0">
                <a:solidFill>
                  <a:schemeClr val="accent2"/>
                </a:solidFill>
              </a:rPr>
              <a:t/>
            </a:r>
            <a:br>
              <a:rPr lang="en-US" sz="3200" b="1" dirty="0" smtClean="0">
                <a:solidFill>
                  <a:schemeClr val="accent2"/>
                </a:solidFill>
              </a:rPr>
            </a:br>
            <a:r>
              <a:rPr lang="en-US" sz="3200" b="1" dirty="0" smtClean="0">
                <a:solidFill>
                  <a:schemeClr val="accent2"/>
                </a:solidFill>
              </a:rPr>
              <a:t> </a:t>
            </a:r>
            <a:r>
              <a:rPr lang="en-US" sz="2400" b="1" u="sng" dirty="0" smtClean="0"/>
              <a:t/>
            </a:r>
            <a:br>
              <a:rPr lang="en-US" sz="2400" b="1" u="sng" dirty="0" smtClean="0"/>
            </a:br>
            <a:endParaRPr lang="fr-BE" sz="2400" b="1" dirty="0" smtClean="0"/>
          </a:p>
        </p:txBody>
      </p:sp>
      <p:sp>
        <p:nvSpPr>
          <p:cNvPr id="15363" name="Rectangle 5"/>
          <p:cNvSpPr>
            <a:spLocks noGrp="1" noChangeArrowheads="1"/>
          </p:cNvSpPr>
          <p:nvPr>
            <p:ph type="subTitle" idx="1"/>
          </p:nvPr>
        </p:nvSpPr>
        <p:spPr>
          <a:xfrm>
            <a:off x="2743200" y="3023955"/>
            <a:ext cx="6400800" cy="2165028"/>
          </a:xfrm>
        </p:spPr>
        <p:txBody>
          <a:bodyPr/>
          <a:lstStyle/>
          <a:p>
            <a:pPr eaLnBrk="1" hangingPunct="1"/>
            <a:r>
              <a:rPr lang="en-GB" sz="2800" b="1" dirty="0" smtClean="0">
                <a:solidFill>
                  <a:schemeClr val="bg1"/>
                </a:solidFill>
              </a:rPr>
              <a:t>.</a:t>
            </a:r>
            <a:endParaRPr lang="en-US" sz="2800" b="1" dirty="0" smtClean="0">
              <a:solidFill>
                <a:schemeClr val="bg1"/>
              </a:solidFill>
            </a:endParaRPr>
          </a:p>
        </p:txBody>
      </p:sp>
      <p:sp>
        <p:nvSpPr>
          <p:cNvPr id="15364" name="Text Box 6"/>
          <p:cNvSpPr txBox="1">
            <a:spLocks noChangeArrowheads="1"/>
          </p:cNvSpPr>
          <p:nvPr/>
        </p:nvSpPr>
        <p:spPr bwMode="auto">
          <a:xfrm>
            <a:off x="1781175" y="5634038"/>
            <a:ext cx="5897563" cy="1138773"/>
          </a:xfrm>
          <a:prstGeom prst="rect">
            <a:avLst/>
          </a:prstGeom>
          <a:solidFill>
            <a:schemeClr val="bg1"/>
          </a:solidFill>
          <a:ln w="9525">
            <a:solidFill>
              <a:schemeClr val="tx1"/>
            </a:solidFill>
            <a:miter lim="800000"/>
            <a:headEnd/>
            <a:tailEnd/>
          </a:ln>
        </p:spPr>
        <p:txBody>
          <a:bodyPr>
            <a:spAutoFit/>
          </a:bodyPr>
          <a:lstStyle/>
          <a:p>
            <a:pPr algn="ctr" eaLnBrk="0" hangingPunct="0"/>
            <a:r>
              <a:rPr lang="fr-BE" dirty="0">
                <a:solidFill>
                  <a:srgbClr val="0000FF"/>
                </a:solidFill>
              </a:rPr>
              <a:t>Andrei </a:t>
            </a:r>
            <a:r>
              <a:rPr lang="fr-BE" dirty="0" err="1">
                <a:solidFill>
                  <a:srgbClr val="0000FF"/>
                </a:solidFill>
              </a:rPr>
              <a:t>Arjupin</a:t>
            </a:r>
            <a:endParaRPr lang="fr-BE" dirty="0">
              <a:solidFill>
                <a:srgbClr val="0000FF"/>
              </a:solidFill>
            </a:endParaRPr>
          </a:p>
          <a:p>
            <a:pPr algn="ctr" eaLnBrk="0" hangingPunct="0"/>
            <a:r>
              <a:rPr lang="fr-BE" dirty="0">
                <a:solidFill>
                  <a:srgbClr val="0000FF"/>
                </a:solidFill>
              </a:rPr>
              <a:t>Daugavpils </a:t>
            </a:r>
            <a:r>
              <a:rPr lang="fr-BE" dirty="0" smtClean="0">
                <a:solidFill>
                  <a:srgbClr val="0000FF"/>
                </a:solidFill>
              </a:rPr>
              <a:t>28</a:t>
            </a:r>
            <a:r>
              <a:rPr lang="lv-LV" dirty="0" smtClean="0">
                <a:solidFill>
                  <a:srgbClr val="0000FF"/>
                </a:solidFill>
              </a:rPr>
              <a:t>.jūnijs </a:t>
            </a:r>
            <a:r>
              <a:rPr lang="fr-BE" dirty="0" smtClean="0">
                <a:solidFill>
                  <a:srgbClr val="0000FF"/>
                </a:solidFill>
              </a:rPr>
              <a:t>2012</a:t>
            </a:r>
            <a:endParaRPr lang="en-US" dirty="0">
              <a:solidFill>
                <a:srgbClr val="0000FF"/>
              </a:solidFill>
            </a:endParaRPr>
          </a:p>
          <a:p>
            <a:pPr algn="ctr" eaLnBrk="0" hangingPunct="0"/>
            <a:r>
              <a:rPr lang="lv-LV" sz="1600" dirty="0" smtClean="0"/>
              <a:t>ANO Augstā komisāra bēgļu lietās Baltijas valstu un Ziemeļvalstu reģionālais birojs</a:t>
            </a:r>
            <a:endParaRPr lang="fr-BE"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EF13BB92-F46A-4CC0-97F2-E0E81802E409}" type="slidenum">
              <a:rPr lang="en-US"/>
              <a:pPr>
                <a:defRPr/>
              </a:pPr>
              <a:t>10</a:t>
            </a:fld>
            <a:endParaRPr lang="en-US"/>
          </a:p>
        </p:txBody>
      </p:sp>
      <p:sp>
        <p:nvSpPr>
          <p:cNvPr id="88065" name="Rectangle 2"/>
          <p:cNvSpPr>
            <a:spLocks noGrp="1" noChangeArrowheads="1"/>
          </p:cNvSpPr>
          <p:nvPr>
            <p:ph type="title"/>
          </p:nvPr>
        </p:nvSpPr>
        <p:spPr/>
        <p:txBody>
          <a:bodyPr/>
          <a:lstStyle/>
          <a:p>
            <a:r>
              <a:rPr lang="lv-LV" sz="3600" dirty="0" smtClean="0">
                <a:solidFill>
                  <a:srgbClr val="0066FF"/>
                </a:solidFill>
              </a:rPr>
              <a:t>Patvēruma procedūru direktīva: pārstrādātā redakcija</a:t>
            </a:r>
            <a:r>
              <a:rPr lang="en-GB" sz="3600" dirty="0" smtClean="0">
                <a:solidFill>
                  <a:srgbClr val="0066FF"/>
                </a:solidFill>
              </a:rPr>
              <a:t> (</a:t>
            </a:r>
            <a:r>
              <a:rPr lang="lv-LV" sz="3600" dirty="0" smtClean="0">
                <a:solidFill>
                  <a:srgbClr val="0066FF"/>
                </a:solidFill>
              </a:rPr>
              <a:t>2009.g.dec.</a:t>
            </a:r>
            <a:r>
              <a:rPr lang="en-GB" sz="3600" dirty="0" smtClean="0">
                <a:solidFill>
                  <a:srgbClr val="0066FF"/>
                </a:solidFill>
              </a:rPr>
              <a:t>- </a:t>
            </a:r>
            <a:r>
              <a:rPr lang="lv-LV" sz="3600" dirty="0" smtClean="0">
                <a:solidFill>
                  <a:srgbClr val="0066FF"/>
                </a:solidFill>
              </a:rPr>
              <a:t>2011.g.jūnijs</a:t>
            </a:r>
            <a:r>
              <a:rPr lang="en-GB" sz="3600" dirty="0" smtClean="0">
                <a:solidFill>
                  <a:srgbClr val="0066FF"/>
                </a:solidFill>
              </a:rPr>
              <a:t>)</a:t>
            </a:r>
            <a:endParaRPr lang="en-US" sz="3600" dirty="0" smtClean="0">
              <a:solidFill>
                <a:srgbClr val="0066FF"/>
              </a:solidFill>
            </a:endParaRPr>
          </a:p>
        </p:txBody>
      </p:sp>
      <p:sp>
        <p:nvSpPr>
          <p:cNvPr id="88066" name="Rectangle 3"/>
          <p:cNvSpPr>
            <a:spLocks noGrp="1" noChangeArrowheads="1"/>
          </p:cNvSpPr>
          <p:nvPr>
            <p:ph type="body" idx="1"/>
          </p:nvPr>
        </p:nvSpPr>
        <p:spPr/>
        <p:txBody>
          <a:bodyPr/>
          <a:lstStyle/>
          <a:p>
            <a:pPr>
              <a:lnSpc>
                <a:spcPct val="90000"/>
              </a:lnSpc>
              <a:buFontTx/>
              <a:buNone/>
            </a:pPr>
            <a:r>
              <a:rPr lang="lv-LV" i="1" u="sng" dirty="0" smtClean="0">
                <a:latin typeface="+mj-lt"/>
              </a:rPr>
              <a:t>EK ierosināja</a:t>
            </a:r>
            <a:r>
              <a:rPr lang="en-GB" i="1" u="sng" dirty="0" smtClean="0">
                <a:latin typeface="+mj-lt"/>
              </a:rPr>
              <a:t>:</a:t>
            </a:r>
          </a:p>
          <a:p>
            <a:pPr>
              <a:lnSpc>
                <a:spcPct val="90000"/>
              </a:lnSpc>
            </a:pPr>
            <a:r>
              <a:rPr lang="en-GB" sz="2400" b="1" dirty="0" smtClean="0">
                <a:solidFill>
                  <a:srgbClr val="0000FF"/>
                </a:solidFill>
                <a:latin typeface="+mj-lt"/>
                <a:cs typeface="Times New Roman" pitchFamily="18" charset="0"/>
              </a:rPr>
              <a:t>P</a:t>
            </a:r>
            <a:r>
              <a:rPr lang="lv-LV" sz="2400" b="1" dirty="0" err="1" smtClean="0">
                <a:solidFill>
                  <a:srgbClr val="0000FF"/>
                </a:solidFill>
                <a:latin typeface="+mj-lt"/>
                <a:cs typeface="Times New Roman" pitchFamily="18" charset="0"/>
              </a:rPr>
              <a:t>ersonas</a:t>
            </a:r>
            <a:r>
              <a:rPr lang="lv-LV" sz="2400" b="1" dirty="0" smtClean="0">
                <a:solidFill>
                  <a:srgbClr val="0000FF"/>
                </a:solidFill>
                <a:latin typeface="+mj-lt"/>
                <a:cs typeface="Times New Roman" pitchFamily="18" charset="0"/>
              </a:rPr>
              <a:t> ar īpašām vajadzībām</a:t>
            </a:r>
            <a:r>
              <a:rPr lang="en-GB" sz="2400" dirty="0" smtClean="0">
                <a:latin typeface="+mj-lt"/>
                <a:cs typeface="Times New Roman" pitchFamily="18" charset="0"/>
              </a:rPr>
              <a:t> </a:t>
            </a:r>
            <a:r>
              <a:rPr lang="lv-LV" sz="2400" dirty="0" smtClean="0">
                <a:latin typeface="+mj-lt"/>
                <a:cs typeface="Times New Roman" pitchFamily="18" charset="0"/>
              </a:rPr>
              <a:t>definīcija </a:t>
            </a:r>
            <a:r>
              <a:rPr lang="en-GB" sz="2400" dirty="0" smtClean="0">
                <a:latin typeface="+mj-lt"/>
                <a:cs typeface="Times New Roman" pitchFamily="18" charset="0"/>
              </a:rPr>
              <a:t>– </a:t>
            </a:r>
            <a:r>
              <a:rPr lang="lv-LV" sz="2400" dirty="0" smtClean="0">
                <a:latin typeface="+mj-lt"/>
                <a:cs typeface="Times New Roman" pitchFamily="18" charset="0"/>
              </a:rPr>
              <a:t>2.panta d)punkts</a:t>
            </a:r>
            <a:endParaRPr lang="en-GB" sz="2400" dirty="0" smtClean="0">
              <a:latin typeface="+mj-lt"/>
              <a:cs typeface="Times New Roman" pitchFamily="18" charset="0"/>
            </a:endParaRPr>
          </a:p>
          <a:p>
            <a:r>
              <a:rPr lang="lv-LV" sz="2400" dirty="0" smtClean="0">
                <a:latin typeface="+mj-lt"/>
                <a:cs typeface="Times New Roman" pitchFamily="18" charset="0"/>
              </a:rPr>
              <a:t>Jauni noteikumi, uzlabojot </a:t>
            </a:r>
            <a:r>
              <a:rPr lang="lv-LV" sz="2400" b="1" dirty="0" smtClean="0">
                <a:solidFill>
                  <a:srgbClr val="0000FF"/>
                </a:solidFill>
                <a:latin typeface="+mj-lt"/>
                <a:cs typeface="Times New Roman" pitchFamily="18" charset="0"/>
              </a:rPr>
              <a:t>pieeju </a:t>
            </a:r>
            <a:r>
              <a:rPr lang="en-GB" sz="2400" dirty="0" smtClean="0">
                <a:latin typeface="+mj-lt"/>
                <a:cs typeface="Times New Roman" pitchFamily="18" charset="0"/>
              </a:rPr>
              <a:t>– </a:t>
            </a:r>
            <a:r>
              <a:rPr lang="lv-LV" sz="2400" dirty="0" smtClean="0">
                <a:latin typeface="+mj-lt"/>
                <a:cs typeface="Times New Roman" pitchFamily="18" charset="0"/>
              </a:rPr>
              <a:t>ietverot prasību ‘nodrošināt efektīvu iespēju’ </a:t>
            </a:r>
            <a:r>
              <a:rPr lang="lv-LV" sz="2400" dirty="0" smtClean="0">
                <a:solidFill>
                  <a:schemeClr val="tx1"/>
                </a:solidFill>
                <a:latin typeface="+mn-lt"/>
                <a:ea typeface="+mn-ea"/>
                <a:cs typeface="+mn-cs"/>
              </a:rPr>
              <a:t>personai, kas vēlas iesniegt pieteikumu</a:t>
            </a:r>
            <a:r>
              <a:rPr lang="en-GB" sz="2400" dirty="0" smtClean="0">
                <a:latin typeface="+mj-lt"/>
                <a:cs typeface="Times New Roman" pitchFamily="18" charset="0"/>
              </a:rPr>
              <a:t> – </a:t>
            </a:r>
            <a:r>
              <a:rPr lang="lv-LV" sz="2400" dirty="0" smtClean="0">
                <a:latin typeface="+mj-lt"/>
                <a:cs typeface="Times New Roman" pitchFamily="18" charset="0"/>
              </a:rPr>
              <a:t>6.panta otrā daļa </a:t>
            </a:r>
            <a:r>
              <a:rPr lang="en-GB" sz="2400" dirty="0" smtClean="0">
                <a:solidFill>
                  <a:srgbClr val="000000"/>
                </a:solidFill>
                <a:latin typeface="+mj-lt"/>
                <a:cs typeface="Times New Roman" pitchFamily="18" charset="0"/>
              </a:rPr>
              <a:t> </a:t>
            </a:r>
            <a:endParaRPr lang="en-GB" sz="2400" dirty="0" smtClean="0">
              <a:latin typeface="+mj-lt"/>
              <a:cs typeface="Times New Roman" pitchFamily="18" charset="0"/>
            </a:endParaRPr>
          </a:p>
          <a:p>
            <a:pPr>
              <a:lnSpc>
                <a:spcPct val="90000"/>
              </a:lnSpc>
            </a:pPr>
            <a:r>
              <a:rPr lang="lv-LV" sz="2400" b="1" dirty="0" smtClean="0">
                <a:solidFill>
                  <a:srgbClr val="0000FF"/>
                </a:solidFill>
                <a:latin typeface="+mj-lt"/>
                <a:cs typeface="Times New Roman" pitchFamily="18" charset="0"/>
              </a:rPr>
              <a:t>Informācija/tulkošana </a:t>
            </a:r>
            <a:r>
              <a:rPr lang="lv-LV" sz="2400" dirty="0" smtClean="0">
                <a:solidFill>
                  <a:srgbClr val="000000"/>
                </a:solidFill>
                <a:cs typeface="Times New Roman" pitchFamily="18" charset="0"/>
              </a:rPr>
              <a:t>patvēruma meklētājam</a:t>
            </a:r>
            <a:r>
              <a:rPr lang="en-GB" sz="2400" dirty="0" smtClean="0">
                <a:solidFill>
                  <a:srgbClr val="000000"/>
                </a:solidFill>
                <a:cs typeface="Times New Roman" pitchFamily="18" charset="0"/>
              </a:rPr>
              <a:t> </a:t>
            </a:r>
            <a:r>
              <a:rPr lang="lv-LV" sz="2400" dirty="0" smtClean="0">
                <a:latin typeface="+mj-lt"/>
                <a:cs typeface="Times New Roman" pitchFamily="18" charset="0"/>
              </a:rPr>
              <a:t>robežkontroles punktā</a:t>
            </a:r>
            <a:r>
              <a:rPr lang="en-GB" sz="2400" dirty="0" smtClean="0">
                <a:latin typeface="+mj-lt"/>
                <a:cs typeface="Times New Roman" pitchFamily="18" charset="0"/>
              </a:rPr>
              <a:t>/ </a:t>
            </a:r>
            <a:r>
              <a:rPr lang="lv-LV" sz="2400" dirty="0" smtClean="0">
                <a:latin typeface="+mj-lt"/>
                <a:cs typeface="Times New Roman" pitchFamily="18" charset="0"/>
              </a:rPr>
              <a:t>tranzītā</a:t>
            </a:r>
            <a:r>
              <a:rPr lang="en-GB" sz="2400" dirty="0" smtClean="0">
                <a:latin typeface="+mj-lt"/>
                <a:cs typeface="Times New Roman" pitchFamily="18" charset="0"/>
              </a:rPr>
              <a:t>/ </a:t>
            </a:r>
            <a:r>
              <a:rPr lang="lv-LV" sz="2400" dirty="0" smtClean="0">
                <a:latin typeface="+mj-lt"/>
                <a:cs typeface="Times New Roman" pitchFamily="18" charset="0"/>
              </a:rPr>
              <a:t>aizturēšanas telpās</a:t>
            </a:r>
            <a:r>
              <a:rPr lang="en-GB" sz="2400" dirty="0" smtClean="0">
                <a:latin typeface="+mj-lt"/>
                <a:cs typeface="Times New Roman" pitchFamily="18" charset="0"/>
              </a:rPr>
              <a:t> – </a:t>
            </a:r>
            <a:r>
              <a:rPr lang="lv-LV" sz="2400" dirty="0" smtClean="0">
                <a:latin typeface="+mj-lt"/>
                <a:cs typeface="Times New Roman" pitchFamily="18" charset="0"/>
              </a:rPr>
              <a:t>7.panta pirmā un otrā daļa</a:t>
            </a:r>
            <a:endParaRPr lang="en-GB" sz="2400" dirty="0" smtClean="0">
              <a:latin typeface="+mj-lt"/>
              <a:cs typeface="Times New Roman" pitchFamily="18" charset="0"/>
            </a:endParaRPr>
          </a:p>
          <a:p>
            <a:pPr>
              <a:lnSpc>
                <a:spcPct val="90000"/>
              </a:lnSpc>
            </a:pPr>
            <a:r>
              <a:rPr lang="lv-LV" sz="2400" b="1" dirty="0" smtClean="0">
                <a:solidFill>
                  <a:srgbClr val="0000FF"/>
                </a:solidFill>
                <a:latin typeface="+mj-lt"/>
                <a:cs typeface="Times New Roman" pitchFamily="18" charset="0"/>
              </a:rPr>
              <a:t>Obligāta pārbaude</a:t>
            </a:r>
            <a:r>
              <a:rPr lang="lv-LV" sz="2400" dirty="0" smtClean="0">
                <a:solidFill>
                  <a:srgbClr val="002060"/>
                </a:solidFill>
                <a:latin typeface="+mj-lt"/>
                <a:cs typeface="Times New Roman" pitchFamily="18" charset="0"/>
              </a:rPr>
              <a:t>, vai</a:t>
            </a:r>
            <a:r>
              <a:rPr lang="en-GB" sz="2400" dirty="0" smtClean="0">
                <a:solidFill>
                  <a:srgbClr val="002060"/>
                </a:solidFill>
                <a:latin typeface="+mj-lt"/>
                <a:cs typeface="Times New Roman" pitchFamily="18" charset="0"/>
              </a:rPr>
              <a:t> </a:t>
            </a:r>
            <a:r>
              <a:rPr lang="lv-LV" sz="2400" dirty="0" smtClean="0">
                <a:latin typeface="+mj-lt"/>
                <a:cs typeface="Times New Roman" pitchFamily="18" charset="0"/>
              </a:rPr>
              <a:t>nepastāv</a:t>
            </a:r>
            <a:r>
              <a:rPr lang="en-GB" sz="2400" dirty="0" smtClean="0">
                <a:latin typeface="+mj-lt"/>
                <a:cs typeface="Times New Roman" pitchFamily="18" charset="0"/>
              </a:rPr>
              <a:t> </a:t>
            </a:r>
            <a:r>
              <a:rPr lang="lv-LV" sz="2400" dirty="0" smtClean="0">
                <a:latin typeface="+mj-lt"/>
                <a:cs typeface="Times New Roman" pitchFamily="18" charset="0"/>
              </a:rPr>
              <a:t>neizraidīšanas principa (</a:t>
            </a:r>
            <a:r>
              <a:rPr lang="en-GB" sz="2400" i="1" dirty="0" smtClean="0">
                <a:latin typeface="+mj-lt"/>
                <a:cs typeface="Times New Roman" pitchFamily="18" charset="0"/>
              </a:rPr>
              <a:t>Non-</a:t>
            </a:r>
            <a:r>
              <a:rPr lang="en-GB" sz="2400" i="1" dirty="0" err="1" smtClean="0">
                <a:latin typeface="+mj-lt"/>
                <a:cs typeface="Times New Roman" pitchFamily="18" charset="0"/>
              </a:rPr>
              <a:t>Refoulement</a:t>
            </a:r>
            <a:r>
              <a:rPr lang="lv-LV" sz="2400" i="1" dirty="0" smtClean="0">
                <a:latin typeface="+mj-lt"/>
                <a:cs typeface="Times New Roman" pitchFamily="18" charset="0"/>
              </a:rPr>
              <a:t>)</a:t>
            </a:r>
            <a:r>
              <a:rPr lang="en-GB" sz="2400" dirty="0" smtClean="0">
                <a:latin typeface="+mj-lt"/>
                <a:cs typeface="Times New Roman" pitchFamily="18" charset="0"/>
              </a:rPr>
              <a:t> </a:t>
            </a:r>
            <a:r>
              <a:rPr lang="lv-LV" sz="2400" dirty="0" smtClean="0">
                <a:latin typeface="+mj-lt"/>
                <a:cs typeface="Times New Roman" pitchFamily="18" charset="0"/>
              </a:rPr>
              <a:t>apstākļi, ja notiek izraidīšana uz trešo valsti</a:t>
            </a:r>
            <a:r>
              <a:rPr lang="en-GB" sz="2400" dirty="0" smtClean="0">
                <a:latin typeface="+mj-lt"/>
                <a:cs typeface="Times New Roman" pitchFamily="18" charset="0"/>
              </a:rPr>
              <a:t> – </a:t>
            </a:r>
            <a:r>
              <a:rPr lang="lv-LV" sz="2400" dirty="0" smtClean="0">
                <a:latin typeface="+mj-lt"/>
                <a:cs typeface="Times New Roman" pitchFamily="18" charset="0"/>
              </a:rPr>
              <a:t>8.panta trešā daļa </a:t>
            </a:r>
            <a:endParaRPr lang="en-GB" sz="2400" dirty="0" smtClean="0">
              <a:latin typeface="+mj-lt"/>
              <a:cs typeface="Times New Roman" pitchFamily="18" charset="0"/>
            </a:endParaRPr>
          </a:p>
          <a:p>
            <a:pPr>
              <a:lnSpc>
                <a:spcPct val="90000"/>
              </a:lnSpc>
            </a:pPr>
            <a:r>
              <a:rPr lang="lv-LV" sz="2400" dirty="0" smtClean="0">
                <a:latin typeface="+mj-lt"/>
                <a:cs typeface="Times New Roman" pitchFamily="18" charset="0"/>
              </a:rPr>
              <a:t>Pienākums </a:t>
            </a:r>
            <a:r>
              <a:rPr lang="lv-LV" sz="2400" b="1" dirty="0" smtClean="0">
                <a:solidFill>
                  <a:srgbClr val="0000FF"/>
                </a:solidFill>
                <a:latin typeface="+mj-lt"/>
                <a:cs typeface="Times New Roman" pitchFamily="18" charset="0"/>
              </a:rPr>
              <a:t>sadarboties</a:t>
            </a:r>
            <a:r>
              <a:rPr lang="en-GB" sz="2400" dirty="0" smtClean="0">
                <a:latin typeface="+mj-lt"/>
                <a:cs typeface="Times New Roman" pitchFamily="18" charset="0"/>
              </a:rPr>
              <a:t> – </a:t>
            </a:r>
            <a:r>
              <a:rPr lang="lv-LV" sz="2400" dirty="0" smtClean="0">
                <a:latin typeface="+mj-lt"/>
                <a:cs typeface="Times New Roman" pitchFamily="18" charset="0"/>
              </a:rPr>
              <a:t>12.panta pirmā daļa</a:t>
            </a:r>
            <a:endParaRPr lang="en-US" sz="2400" dirty="0" smtClean="0">
              <a:latin typeface="+mj-lt"/>
              <a:cs typeface="Times New Roman" pitchFamily="18" charset="0"/>
            </a:endParaRPr>
          </a:p>
        </p:txBody>
      </p:sp>
      <p:sp>
        <p:nvSpPr>
          <p:cNvPr id="88067" name="Slide Number Placeholder 1"/>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7F0FA551-01F4-4050-A83B-A2080B0C4CD9}" type="slidenum">
              <a:rPr lang="en-US" sz="1400" b="0"/>
              <a:pPr algn="r"/>
              <a:t>10</a:t>
            </a:fld>
            <a:endParaRPr lang="en-US" sz="1400"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BCDCBCBB-0CB9-4CB3-9E18-F76C8C941C18}" type="slidenum">
              <a:rPr lang="en-US"/>
              <a:pPr>
                <a:defRPr/>
              </a:pPr>
              <a:t>11</a:t>
            </a:fld>
            <a:endParaRPr lang="en-US"/>
          </a:p>
        </p:txBody>
      </p:sp>
      <p:sp>
        <p:nvSpPr>
          <p:cNvPr id="91137" name="Rectangle 2"/>
          <p:cNvSpPr>
            <a:spLocks noGrp="1" noChangeArrowheads="1"/>
          </p:cNvSpPr>
          <p:nvPr>
            <p:ph type="title"/>
          </p:nvPr>
        </p:nvSpPr>
        <p:spPr/>
        <p:txBody>
          <a:bodyPr/>
          <a:lstStyle/>
          <a:p>
            <a:r>
              <a:rPr lang="lv-LV" dirty="0" smtClean="0">
                <a:solidFill>
                  <a:srgbClr val="0066FF"/>
                </a:solidFill>
              </a:rPr>
              <a:t>Patvēruma procedūru direktīva: pārstrādātā redakcija</a:t>
            </a:r>
            <a:r>
              <a:rPr lang="en-GB" dirty="0" smtClean="0">
                <a:solidFill>
                  <a:srgbClr val="0066FF"/>
                </a:solidFill>
              </a:rPr>
              <a:t> (2)</a:t>
            </a:r>
            <a:endParaRPr lang="en-US" dirty="0" smtClean="0">
              <a:solidFill>
                <a:srgbClr val="0066FF"/>
              </a:solidFill>
            </a:endParaRPr>
          </a:p>
        </p:txBody>
      </p:sp>
      <p:sp>
        <p:nvSpPr>
          <p:cNvPr id="91138" name="Rectangle 3"/>
          <p:cNvSpPr>
            <a:spLocks noGrp="1" noChangeArrowheads="1"/>
          </p:cNvSpPr>
          <p:nvPr>
            <p:ph type="body" idx="1"/>
          </p:nvPr>
        </p:nvSpPr>
        <p:spPr/>
        <p:txBody>
          <a:bodyPr/>
          <a:lstStyle/>
          <a:p>
            <a:pPr>
              <a:lnSpc>
                <a:spcPct val="90000"/>
              </a:lnSpc>
            </a:pPr>
            <a:endParaRPr lang="lv-LV" b="1" dirty="0" smtClean="0">
              <a:solidFill>
                <a:srgbClr val="0000FF"/>
              </a:solidFill>
            </a:endParaRPr>
          </a:p>
          <a:p>
            <a:pPr>
              <a:lnSpc>
                <a:spcPct val="90000"/>
              </a:lnSpc>
            </a:pPr>
            <a:r>
              <a:rPr lang="lv-LV" b="1" dirty="0" smtClean="0">
                <a:solidFill>
                  <a:srgbClr val="0000FF"/>
                </a:solidFill>
              </a:rPr>
              <a:t>Efektīvi tiesību aizsardzības līdzekļi </a:t>
            </a:r>
            <a:r>
              <a:rPr lang="en-GB" dirty="0" smtClean="0"/>
              <a:t>– </a:t>
            </a:r>
            <a:r>
              <a:rPr lang="lv-LV" dirty="0" smtClean="0"/>
              <a:t>principā pārsūdzībām būtu jāaptur lēmuma darbība – VAI vismaz jābūt tiesībām prasīt tā apturēšanu</a:t>
            </a:r>
            <a:r>
              <a:rPr lang="en-GB" dirty="0" smtClean="0"/>
              <a:t>: </a:t>
            </a:r>
          </a:p>
          <a:p>
            <a:pPr>
              <a:lnSpc>
                <a:spcPct val="90000"/>
              </a:lnSpc>
              <a:buFontTx/>
              <a:buNone/>
            </a:pPr>
            <a:r>
              <a:rPr lang="en-GB" dirty="0" smtClean="0"/>
              <a:t>   (</a:t>
            </a:r>
            <a:r>
              <a:rPr lang="lv-LV" dirty="0" smtClean="0"/>
              <a:t>pamatota ar ECT tiesu praksi lietā</a:t>
            </a:r>
            <a:r>
              <a:rPr lang="en-GB" dirty="0" smtClean="0"/>
              <a:t> </a:t>
            </a:r>
            <a:r>
              <a:rPr lang="en-GB" i="1" dirty="0" smtClean="0"/>
              <a:t>M.S.S. v Belgium and Greece, App. 30696/09, 21</a:t>
            </a:r>
            <a:r>
              <a:rPr lang="lv-LV" i="1" dirty="0" smtClean="0"/>
              <a:t>.01.</a:t>
            </a:r>
            <a:r>
              <a:rPr lang="en-GB" i="1" dirty="0" smtClean="0"/>
              <a:t>2011, </a:t>
            </a:r>
            <a:r>
              <a:rPr lang="en-GB" dirty="0" err="1" smtClean="0"/>
              <a:t>para</a:t>
            </a:r>
            <a:r>
              <a:rPr lang="lv-LV" dirty="0" smtClean="0"/>
              <a:t>.</a:t>
            </a:r>
            <a:r>
              <a:rPr lang="en-GB" i="1" dirty="0" smtClean="0"/>
              <a:t> </a:t>
            </a:r>
            <a:r>
              <a:rPr lang="en-GB" dirty="0" smtClean="0"/>
              <a:t>385 </a:t>
            </a:r>
            <a:r>
              <a:rPr lang="lv-LV" dirty="0" smtClean="0"/>
              <a:t>un tālāk</a:t>
            </a:r>
            <a:r>
              <a:rPr lang="en-GB" dirty="0" smtClean="0"/>
              <a:t>; </a:t>
            </a:r>
            <a:r>
              <a:rPr lang="lv-LV" dirty="0" smtClean="0"/>
              <a:t>arī</a:t>
            </a:r>
            <a:r>
              <a:rPr lang="en-GB" dirty="0" smtClean="0"/>
              <a:t> </a:t>
            </a:r>
            <a:r>
              <a:rPr lang="en-GB" i="1" dirty="0" err="1" smtClean="0"/>
              <a:t>Gebremedhin</a:t>
            </a:r>
            <a:r>
              <a:rPr lang="en-GB" i="1" dirty="0" smtClean="0"/>
              <a:t> v France, App. 25389/05, 26</a:t>
            </a:r>
            <a:r>
              <a:rPr lang="lv-LV" i="1" dirty="0" smtClean="0"/>
              <a:t>.04.</a:t>
            </a:r>
            <a:r>
              <a:rPr lang="en-GB" i="1" dirty="0" smtClean="0"/>
              <a:t>2007</a:t>
            </a:r>
            <a:r>
              <a:rPr lang="en-GB" dirty="0" smtClean="0"/>
              <a:t>)</a:t>
            </a:r>
          </a:p>
        </p:txBody>
      </p:sp>
      <p:sp>
        <p:nvSpPr>
          <p:cNvPr id="91139" name="Slide Number Placeholder 1"/>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E56DEA6-92FB-4375-88A2-FBA7E0693823}" type="slidenum">
              <a:rPr lang="en-US" sz="1400" b="0"/>
              <a:pPr algn="r"/>
              <a:t>11</a:t>
            </a:fld>
            <a:endParaRPr lang="en-US" sz="1400"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8ACD1871-9B53-4593-9EFD-A3B78679ED2F}" type="slidenum">
              <a:rPr lang="en-US"/>
              <a:pPr>
                <a:defRPr/>
              </a:pPr>
              <a:t>12</a:t>
            </a:fld>
            <a:endParaRPr lang="en-US"/>
          </a:p>
        </p:txBody>
      </p:sp>
      <p:sp>
        <p:nvSpPr>
          <p:cNvPr id="204802" name="Rectangle 2"/>
          <p:cNvSpPr>
            <a:spLocks noGrp="1" noChangeArrowheads="1"/>
          </p:cNvSpPr>
          <p:nvPr>
            <p:ph type="title"/>
          </p:nvPr>
        </p:nvSpPr>
        <p:spPr/>
        <p:txBody>
          <a:bodyPr/>
          <a:lstStyle/>
          <a:p>
            <a:r>
              <a:rPr lang="lv-LV" sz="4000" b="1" dirty="0" smtClean="0">
                <a:solidFill>
                  <a:srgbClr val="0066FF"/>
                </a:solidFill>
              </a:rPr>
              <a:t>Praktiski padomi saistībā ar aizturēšanas alternatīvām</a:t>
            </a:r>
            <a:endParaRPr lang="en-US" sz="4000" b="1" dirty="0" smtClean="0">
              <a:solidFill>
                <a:srgbClr val="0066FF"/>
              </a:solidFill>
            </a:endParaRPr>
          </a:p>
        </p:txBody>
      </p:sp>
      <p:sp>
        <p:nvSpPr>
          <p:cNvPr id="204803" name="Rectangle 3"/>
          <p:cNvSpPr>
            <a:spLocks noGrp="1" noChangeArrowheads="1"/>
          </p:cNvSpPr>
          <p:nvPr>
            <p:ph type="body" idx="1"/>
          </p:nvPr>
        </p:nvSpPr>
        <p:spPr/>
        <p:txBody>
          <a:bodyPr/>
          <a:lstStyle/>
          <a:p>
            <a:pPr>
              <a:lnSpc>
                <a:spcPct val="80000"/>
              </a:lnSpc>
            </a:pPr>
            <a:r>
              <a:rPr lang="lv-LV" sz="2400" dirty="0" smtClean="0"/>
              <a:t>Kā uzskata UNHCR, patvēruma meklētāju </a:t>
            </a:r>
            <a:r>
              <a:rPr lang="lv-LV" sz="2400" b="1" dirty="0" smtClean="0">
                <a:solidFill>
                  <a:srgbClr val="0066FF"/>
                </a:solidFill>
              </a:rPr>
              <a:t>aizturēšana</a:t>
            </a:r>
            <a:r>
              <a:rPr lang="en-US" sz="2400" dirty="0" smtClean="0"/>
              <a:t>, </a:t>
            </a:r>
            <a:r>
              <a:rPr lang="lv-LV" sz="2400" dirty="0" smtClean="0"/>
              <a:t>ir </a:t>
            </a:r>
            <a:r>
              <a:rPr lang="lv-LV" sz="2400" b="1" dirty="0" smtClean="0">
                <a:solidFill>
                  <a:srgbClr val="0066FF"/>
                </a:solidFill>
              </a:rPr>
              <a:t>ļoti nevēlama</a:t>
            </a:r>
            <a:r>
              <a:rPr lang="en-US" sz="2400" dirty="0" smtClean="0"/>
              <a:t>.</a:t>
            </a:r>
          </a:p>
          <a:p>
            <a:pPr>
              <a:lnSpc>
                <a:spcPct val="80000"/>
              </a:lnSpc>
              <a:buFontTx/>
              <a:buNone/>
            </a:pPr>
            <a:endParaRPr lang="en-US" sz="2400" dirty="0" smtClean="0"/>
          </a:p>
          <a:p>
            <a:pPr>
              <a:lnSpc>
                <a:spcPct val="80000"/>
              </a:lnSpc>
              <a:buFontTx/>
              <a:buNone/>
            </a:pPr>
            <a:r>
              <a:rPr lang="en-US" sz="2400" dirty="0" smtClean="0"/>
              <a:t>•   UNHCR </a:t>
            </a:r>
            <a:r>
              <a:rPr lang="lv-LV" sz="2400" dirty="0" smtClean="0"/>
              <a:t>vadlīnijas</a:t>
            </a:r>
            <a:r>
              <a:rPr lang="en-US" sz="2400" dirty="0" smtClean="0"/>
              <a:t> </a:t>
            </a:r>
            <a:r>
              <a:rPr lang="lv-LV" sz="2400" dirty="0" smtClean="0"/>
              <a:t>patvēruma meklētāju aizturēšanai, </a:t>
            </a:r>
            <a:r>
              <a:rPr lang="en-US" sz="2400" i="1" dirty="0" smtClean="0"/>
              <a:t>inter alia</a:t>
            </a:r>
            <a:r>
              <a:rPr lang="lv-LV" sz="2400" i="1" dirty="0" smtClean="0"/>
              <a:t>,</a:t>
            </a:r>
            <a:r>
              <a:rPr lang="en-US" sz="2400" i="1" dirty="0" smtClean="0"/>
              <a:t> </a:t>
            </a:r>
            <a:r>
              <a:rPr lang="lv-LV" sz="2400" dirty="0" smtClean="0"/>
              <a:t>nosaka praktiskas vadlīnijas tam, kā interpretējama un piemērojama 31.panta</a:t>
            </a:r>
            <a:r>
              <a:rPr lang="en-US" sz="2400" dirty="0" smtClean="0"/>
              <a:t> </a:t>
            </a:r>
            <a:r>
              <a:rPr lang="lv-LV" sz="2400" dirty="0" smtClean="0"/>
              <a:t>pirmā daļa, precizē izņēmumus vispārējam principam, ka  </a:t>
            </a:r>
            <a:r>
              <a:rPr lang="lv-LV" sz="2400" b="1" dirty="0" smtClean="0">
                <a:solidFill>
                  <a:srgbClr val="0066FF"/>
                </a:solidFill>
              </a:rPr>
              <a:t>patvēruma meklētājus nedrīkst aizturēt</a:t>
            </a:r>
            <a:r>
              <a:rPr lang="en-US" sz="2400" dirty="0" smtClean="0"/>
              <a:t>, </a:t>
            </a:r>
            <a:r>
              <a:rPr lang="lv-LV" sz="2400" dirty="0" smtClean="0"/>
              <a:t>nosaka procesuālās garantijas</a:t>
            </a:r>
            <a:r>
              <a:rPr lang="en-US" sz="2400" dirty="0" smtClean="0"/>
              <a:t>, </a:t>
            </a:r>
            <a:r>
              <a:rPr lang="lv-LV" sz="2400" dirty="0" smtClean="0"/>
              <a:t>un </a:t>
            </a:r>
            <a:r>
              <a:rPr lang="lv-LV" sz="2400" b="1" dirty="0" smtClean="0">
                <a:solidFill>
                  <a:srgbClr val="0066FF"/>
                </a:solidFill>
              </a:rPr>
              <a:t>piedāvā aizturēšanas alternatīvas</a:t>
            </a:r>
            <a:r>
              <a:rPr lang="en-US" sz="2400" dirty="0" smtClean="0"/>
              <a:t>;</a:t>
            </a:r>
          </a:p>
          <a:p>
            <a:pPr>
              <a:lnSpc>
                <a:spcPct val="80000"/>
              </a:lnSpc>
              <a:buFontTx/>
              <a:buNone/>
            </a:pPr>
            <a:endParaRPr lang="en-US" sz="2400" dirty="0" smtClean="0"/>
          </a:p>
          <a:p>
            <a:pPr>
              <a:lnSpc>
                <a:spcPct val="80000"/>
              </a:lnSpc>
            </a:pPr>
            <a:r>
              <a:rPr lang="lv-LV" sz="2400" dirty="0" smtClean="0"/>
              <a:t>Sk.:</a:t>
            </a:r>
            <a:r>
              <a:rPr lang="en-US" sz="2400" dirty="0" smtClean="0"/>
              <a:t> UNHCR Revised Guidelines on Applicable Criteria and Standards relating to the Detention of Asylum- Seekers, 26 February 1999.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49BE6241-0F30-40E5-B0E5-758E8E423937}" type="slidenum">
              <a:rPr lang="en-US"/>
              <a:pPr>
                <a:defRPr/>
              </a:pPr>
              <a:t>13</a:t>
            </a:fld>
            <a:endParaRPr lang="en-US"/>
          </a:p>
        </p:txBody>
      </p:sp>
      <p:sp>
        <p:nvSpPr>
          <p:cNvPr id="206850" name="Rectangle 2"/>
          <p:cNvSpPr>
            <a:spLocks noGrp="1" noChangeArrowheads="1"/>
          </p:cNvSpPr>
          <p:nvPr>
            <p:ph type="title"/>
          </p:nvPr>
        </p:nvSpPr>
        <p:spPr/>
        <p:txBody>
          <a:bodyPr/>
          <a:lstStyle/>
          <a:p>
            <a:r>
              <a:rPr lang="lv-LV" sz="4000" b="1" dirty="0" smtClean="0">
                <a:solidFill>
                  <a:srgbClr val="0066FF"/>
                </a:solidFill>
              </a:rPr>
              <a:t>Praktiski padomi saistībā ar aizturēšanas alternatīvām</a:t>
            </a:r>
            <a:endParaRPr lang="en-US" sz="4000" b="1" dirty="0" smtClean="0">
              <a:solidFill>
                <a:srgbClr val="0066FF"/>
              </a:solidFill>
            </a:endParaRPr>
          </a:p>
        </p:txBody>
      </p:sp>
      <p:sp>
        <p:nvSpPr>
          <p:cNvPr id="206851" name="Rectangle 3"/>
          <p:cNvSpPr>
            <a:spLocks noGrp="1" noChangeArrowheads="1"/>
          </p:cNvSpPr>
          <p:nvPr>
            <p:ph type="body" idx="1"/>
          </p:nvPr>
        </p:nvSpPr>
        <p:spPr/>
        <p:txBody>
          <a:bodyPr/>
          <a:lstStyle/>
          <a:p>
            <a:pPr>
              <a:lnSpc>
                <a:spcPct val="80000"/>
              </a:lnSpc>
            </a:pPr>
            <a:r>
              <a:rPr lang="lv-LV" sz="2000" dirty="0" smtClean="0"/>
              <a:t>Saskaņā ar starptautiskajām tiesībām un ES </a:t>
            </a:r>
            <a:r>
              <a:rPr lang="en-US" sz="2000" i="1" dirty="0" err="1" smtClean="0"/>
              <a:t>Aquis</a:t>
            </a:r>
            <a:r>
              <a:rPr lang="en-US" sz="2000" dirty="0" smtClean="0"/>
              <a:t>, </a:t>
            </a:r>
            <a:r>
              <a:rPr lang="lv-LV" sz="2000" dirty="0" smtClean="0"/>
              <a:t>vispārējs noteikums ir tāds, ka patvēruma meklētājiem un bēgļiem ir tiesības brīvi pārvietoties.</a:t>
            </a:r>
          </a:p>
          <a:p>
            <a:pPr>
              <a:lnSpc>
                <a:spcPct val="80000"/>
              </a:lnSpc>
            </a:pPr>
            <a:r>
              <a:rPr lang="lv-LV" sz="2000" dirty="0" smtClean="0"/>
              <a:t>Ja kādu iemeslu dēļ dalībvalstij ir nepieciešams nodrošināt patvēruma meklētāju atrašanos noteiktās vietās, tas ir jāveic ar:</a:t>
            </a:r>
          </a:p>
          <a:p>
            <a:pPr>
              <a:lnSpc>
                <a:spcPct val="80000"/>
              </a:lnSpc>
              <a:buFontTx/>
              <a:buNone/>
            </a:pPr>
            <a:endParaRPr lang="en-US" sz="2000" dirty="0" smtClean="0"/>
          </a:p>
          <a:p>
            <a:pPr>
              <a:lnSpc>
                <a:spcPct val="80000"/>
              </a:lnSpc>
            </a:pPr>
            <a:r>
              <a:rPr lang="lv-LV" sz="2000" b="1" dirty="0" smtClean="0">
                <a:solidFill>
                  <a:srgbClr val="0066FF"/>
                </a:solidFill>
              </a:rPr>
              <a:t>Reģistrēšanās mehānismiem </a:t>
            </a:r>
            <a:r>
              <a:rPr lang="en-US" sz="2000" i="1" dirty="0" smtClean="0"/>
              <a:t>(</a:t>
            </a:r>
            <a:r>
              <a:rPr lang="lv-LV" sz="2000" i="1" dirty="0" smtClean="0"/>
              <a:t>visvairāk izmantotie</a:t>
            </a:r>
            <a:r>
              <a:rPr lang="en-US" sz="2000" i="1" dirty="0" smtClean="0"/>
              <a:t>)</a:t>
            </a:r>
          </a:p>
          <a:p>
            <a:pPr>
              <a:lnSpc>
                <a:spcPct val="80000"/>
              </a:lnSpc>
            </a:pPr>
            <a:r>
              <a:rPr lang="lv-LV" sz="2000" b="1" dirty="0" smtClean="0">
                <a:solidFill>
                  <a:srgbClr val="0066FF"/>
                </a:solidFill>
              </a:rPr>
              <a:t>Atbrīvošana pret trešo personu (t.sk. biedrību/organizāciju) galvojumiem</a:t>
            </a:r>
            <a:endParaRPr lang="en-US" sz="2000" b="1" dirty="0" smtClean="0">
              <a:solidFill>
                <a:srgbClr val="0066FF"/>
              </a:solidFill>
            </a:endParaRPr>
          </a:p>
          <a:p>
            <a:pPr>
              <a:lnSpc>
                <a:spcPct val="80000"/>
              </a:lnSpc>
            </a:pPr>
            <a:r>
              <a:rPr lang="lv-LV" sz="2000" b="1" dirty="0" smtClean="0">
                <a:solidFill>
                  <a:srgbClr val="0066FF"/>
                </a:solidFill>
              </a:rPr>
              <a:t>Atbrīvošana lietas vadītāja (</a:t>
            </a:r>
            <a:r>
              <a:rPr lang="lv-LV" sz="2000" b="1" i="1" dirty="0" err="1" smtClean="0">
                <a:solidFill>
                  <a:srgbClr val="0066FF"/>
                </a:solidFill>
              </a:rPr>
              <a:t>case</a:t>
            </a:r>
            <a:r>
              <a:rPr lang="lv-LV" sz="2000" b="1" i="1" dirty="0" smtClean="0">
                <a:solidFill>
                  <a:srgbClr val="0066FF"/>
                </a:solidFill>
              </a:rPr>
              <a:t> </a:t>
            </a:r>
            <a:r>
              <a:rPr lang="lv-LV" sz="2000" b="1" i="1" dirty="0" err="1" smtClean="0">
                <a:solidFill>
                  <a:srgbClr val="0066FF"/>
                </a:solidFill>
              </a:rPr>
              <a:t>worker</a:t>
            </a:r>
            <a:r>
              <a:rPr lang="lv-LV" sz="2000" b="1" i="1" dirty="0" smtClean="0">
                <a:solidFill>
                  <a:srgbClr val="0066FF"/>
                </a:solidFill>
              </a:rPr>
              <a:t> </a:t>
            </a:r>
            <a:r>
              <a:rPr lang="lv-LV" sz="2000" b="1" i="1" dirty="0" err="1" smtClean="0">
                <a:solidFill>
                  <a:srgbClr val="0066FF"/>
                </a:solidFill>
              </a:rPr>
              <a:t>or</a:t>
            </a:r>
            <a:r>
              <a:rPr lang="lv-LV" sz="2000" b="1" i="1" dirty="0" smtClean="0">
                <a:solidFill>
                  <a:srgbClr val="0066FF"/>
                </a:solidFill>
              </a:rPr>
              <a:t> </a:t>
            </a:r>
            <a:r>
              <a:rPr lang="lv-LV" sz="2000" b="1" i="1" dirty="0" err="1" smtClean="0">
                <a:solidFill>
                  <a:srgbClr val="0066FF"/>
                </a:solidFill>
              </a:rPr>
              <a:t>coach</a:t>
            </a:r>
            <a:r>
              <a:rPr lang="lv-LV" sz="2000" b="1" dirty="0" smtClean="0">
                <a:solidFill>
                  <a:srgbClr val="0066FF"/>
                </a:solidFill>
              </a:rPr>
              <a:t>) uzraudzībā</a:t>
            </a:r>
            <a:endParaRPr lang="en-US" sz="2000" i="1" dirty="0" smtClean="0"/>
          </a:p>
          <a:p>
            <a:pPr>
              <a:lnSpc>
                <a:spcPct val="80000"/>
              </a:lnSpc>
            </a:pPr>
            <a:r>
              <a:rPr lang="lv-LV" sz="2000" b="1" dirty="0" smtClean="0">
                <a:solidFill>
                  <a:srgbClr val="0066FF"/>
                </a:solidFill>
              </a:rPr>
              <a:t>Atbrīvošana pret drošības naudu </a:t>
            </a:r>
            <a:r>
              <a:rPr lang="en-US" sz="2000" i="1" dirty="0" smtClean="0"/>
              <a:t>(</a:t>
            </a:r>
            <a:r>
              <a:rPr lang="lv-LV" sz="2000" i="1" dirty="0" smtClean="0"/>
              <a:t>praktiski pielietots Lielbritānijā</a:t>
            </a:r>
            <a:r>
              <a:rPr lang="en-US" sz="2000" i="1" dirty="0" smtClean="0"/>
              <a:t>, </a:t>
            </a:r>
            <a:r>
              <a:rPr lang="lv-LV" sz="2000" i="1" dirty="0" smtClean="0"/>
              <a:t>pastāv arī citās valstīs</a:t>
            </a:r>
            <a:r>
              <a:rPr lang="en-US" sz="2000" i="1" dirty="0" smtClean="0"/>
              <a:t>)</a:t>
            </a:r>
          </a:p>
          <a:p>
            <a:pPr>
              <a:lnSpc>
                <a:spcPct val="80000"/>
              </a:lnSpc>
            </a:pPr>
            <a:r>
              <a:rPr lang="lv-LV" sz="2000" b="1" dirty="0" smtClean="0">
                <a:solidFill>
                  <a:srgbClr val="0066FF"/>
                </a:solidFill>
              </a:rPr>
              <a:t>Pases nodošana</a:t>
            </a:r>
            <a:endParaRPr lang="en-US" sz="2000" b="1" dirty="0" smtClean="0">
              <a:solidFill>
                <a:srgbClr val="0066FF"/>
              </a:solidFill>
            </a:endParaRPr>
          </a:p>
          <a:p>
            <a:pPr>
              <a:lnSpc>
                <a:spcPct val="80000"/>
              </a:lnSpc>
            </a:pPr>
            <a:r>
              <a:rPr lang="lv-LV" sz="2000" b="1" dirty="0" smtClean="0">
                <a:solidFill>
                  <a:srgbClr val="0066FF"/>
                </a:solidFill>
              </a:rPr>
              <a:t>Elektroniskā novērošana </a:t>
            </a:r>
            <a:r>
              <a:rPr lang="en-US" sz="2000" i="1" dirty="0" smtClean="0"/>
              <a:t>(</a:t>
            </a:r>
            <a:r>
              <a:rPr lang="lv-LV" sz="2000" i="1" dirty="0" smtClean="0"/>
              <a:t>ar noteikumu, ka tā notiek saskaņā ar cilvēka pamattiesībām</a:t>
            </a:r>
            <a:r>
              <a:rPr lang="en-US" sz="2000" i="1" dirty="0" smtClean="0"/>
              <a:t>, DNK/PTG/UK)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3C7E8102-9C5A-4B01-A3EB-05AF262EAF1A}" type="slidenum">
              <a:rPr lang="en-US"/>
              <a:pPr>
                <a:defRPr/>
              </a:pPr>
              <a:t>14</a:t>
            </a:fld>
            <a:endParaRPr lang="en-US"/>
          </a:p>
        </p:txBody>
      </p:sp>
      <p:sp>
        <p:nvSpPr>
          <p:cNvPr id="207874" name="Rectangle 2"/>
          <p:cNvSpPr>
            <a:spLocks noGrp="1" noChangeArrowheads="1"/>
          </p:cNvSpPr>
          <p:nvPr>
            <p:ph type="title"/>
          </p:nvPr>
        </p:nvSpPr>
        <p:spPr/>
        <p:txBody>
          <a:bodyPr/>
          <a:lstStyle/>
          <a:p>
            <a:pPr algn="l"/>
            <a:r>
              <a:rPr lang="lv-LV" sz="3200" b="1" dirty="0" smtClean="0">
                <a:solidFill>
                  <a:srgbClr val="0066FF"/>
                </a:solidFill>
              </a:rPr>
              <a:t>Ja nav iespējams tās piemērot, </a:t>
            </a:r>
            <a:r>
              <a:rPr lang="en-US" sz="3200" b="1" dirty="0" smtClean="0">
                <a:solidFill>
                  <a:srgbClr val="0066FF"/>
                </a:solidFill>
              </a:rPr>
              <a:t/>
            </a:r>
            <a:br>
              <a:rPr lang="en-US" sz="3200" b="1" dirty="0" smtClean="0">
                <a:solidFill>
                  <a:srgbClr val="0066FF"/>
                </a:solidFill>
              </a:rPr>
            </a:br>
            <a:r>
              <a:rPr lang="lv-LV" sz="3200" b="1" dirty="0" smtClean="0">
                <a:solidFill>
                  <a:srgbClr val="0066FF"/>
                </a:solidFill>
              </a:rPr>
              <a:t>ir jārespektē procesuālās garantijas</a:t>
            </a:r>
            <a:endParaRPr lang="en-US" sz="3200" b="1" dirty="0" smtClean="0">
              <a:solidFill>
                <a:srgbClr val="0066FF"/>
              </a:solidFill>
            </a:endParaRPr>
          </a:p>
        </p:txBody>
      </p:sp>
      <p:sp>
        <p:nvSpPr>
          <p:cNvPr id="207875" name="Rectangle 3"/>
          <p:cNvSpPr>
            <a:spLocks noGrp="1" noChangeArrowheads="1"/>
          </p:cNvSpPr>
          <p:nvPr>
            <p:ph type="body" idx="1"/>
          </p:nvPr>
        </p:nvSpPr>
        <p:spPr/>
        <p:txBody>
          <a:bodyPr/>
          <a:lstStyle/>
          <a:p>
            <a:pPr>
              <a:lnSpc>
                <a:spcPct val="80000"/>
              </a:lnSpc>
            </a:pPr>
            <a:r>
              <a:rPr lang="lv-LV" sz="1800" dirty="0" smtClean="0"/>
              <a:t>Ikviens aizturētais ir </a:t>
            </a:r>
            <a:r>
              <a:rPr lang="lv-LV" sz="1800" b="1" dirty="0" smtClean="0">
                <a:solidFill>
                  <a:srgbClr val="0000FF"/>
                </a:solidFill>
              </a:rPr>
              <a:t>nekavējoties jāinformē </a:t>
            </a:r>
            <a:r>
              <a:rPr lang="lv-LV" sz="1800" dirty="0" smtClean="0">
                <a:solidFill>
                  <a:srgbClr val="000000"/>
                </a:solidFill>
              </a:rPr>
              <a:t>par aizturēšanas iemesliem </a:t>
            </a:r>
            <a:r>
              <a:rPr lang="lv-LV" sz="1800" dirty="0" smtClean="0"/>
              <a:t>valodā, kuru viņš/-a saprot. </a:t>
            </a:r>
            <a:endParaRPr lang="en-US" sz="1800" dirty="0" smtClean="0"/>
          </a:p>
          <a:p>
            <a:pPr>
              <a:lnSpc>
                <a:spcPct val="80000"/>
              </a:lnSpc>
            </a:pPr>
            <a:r>
              <a:rPr lang="lv-LV" sz="1800" dirty="0" smtClean="0"/>
              <a:t>Aizturētajai personai ir jābūt tiesībām uz </a:t>
            </a:r>
            <a:r>
              <a:rPr lang="lv-LV" sz="1800" b="1" dirty="0" smtClean="0">
                <a:solidFill>
                  <a:srgbClr val="0000FF"/>
                </a:solidFill>
              </a:rPr>
              <a:t>ātru</a:t>
            </a:r>
            <a:r>
              <a:rPr lang="lv-LV" sz="1800" dirty="0" smtClean="0"/>
              <a:t> neatkarīgas </a:t>
            </a:r>
            <a:r>
              <a:rPr lang="lv-LV" sz="1800" b="1" dirty="0" smtClean="0">
                <a:solidFill>
                  <a:srgbClr val="0000FF"/>
                </a:solidFill>
              </a:rPr>
              <a:t>tiesu</a:t>
            </a:r>
            <a:r>
              <a:rPr lang="lv-LV" sz="1800" dirty="0" smtClean="0"/>
              <a:t> institūcijas </a:t>
            </a:r>
            <a:r>
              <a:rPr lang="lv-LV" sz="1800" b="1" dirty="0" smtClean="0">
                <a:solidFill>
                  <a:srgbClr val="0000FF"/>
                </a:solidFill>
              </a:rPr>
              <a:t>veiktu lēmuma pārskatīšanu</a:t>
            </a:r>
            <a:r>
              <a:rPr lang="lv-LV" sz="1800" dirty="0" smtClean="0">
                <a:solidFill>
                  <a:srgbClr val="000000"/>
                </a:solidFill>
              </a:rPr>
              <a:t>, tādējādi, ka tiesa bez aizkavēšanās var izlemt par aizturēšanas tiesiskumu </a:t>
            </a:r>
            <a:r>
              <a:rPr lang="en-US" sz="1800" dirty="0" smtClean="0"/>
              <a:t>(</a:t>
            </a:r>
            <a:r>
              <a:rPr lang="lv-LV" sz="1800" i="1" dirty="0" smtClean="0"/>
              <a:t>arī par bērniem, kas ir kopā ar aizturēto personu</a:t>
            </a:r>
            <a:r>
              <a:rPr lang="lv-LV" sz="1800" dirty="0" smtClean="0"/>
              <a:t> </a:t>
            </a:r>
            <a:r>
              <a:rPr lang="en-US" sz="1800" i="1" dirty="0" smtClean="0"/>
              <a:t>– Popov v France, 19</a:t>
            </a:r>
            <a:r>
              <a:rPr lang="lv-LV" sz="1800" i="1" dirty="0" smtClean="0"/>
              <a:t>.01.</a:t>
            </a:r>
            <a:r>
              <a:rPr lang="en-US" sz="1800" i="1" dirty="0" smtClean="0"/>
              <a:t>2012</a:t>
            </a:r>
            <a:r>
              <a:rPr lang="en-US" sz="1800" dirty="0" smtClean="0"/>
              <a:t>).</a:t>
            </a:r>
          </a:p>
          <a:p>
            <a:pPr>
              <a:lnSpc>
                <a:spcPct val="80000"/>
              </a:lnSpc>
            </a:pPr>
            <a:r>
              <a:rPr lang="lv-LV" sz="1800" dirty="0" smtClean="0"/>
              <a:t>Ja arests bijis prettiesisks, aizturētajai personai ir </a:t>
            </a:r>
            <a:r>
              <a:rPr lang="lv-LV" sz="1800" b="1" dirty="0" smtClean="0">
                <a:solidFill>
                  <a:srgbClr val="0000FF"/>
                </a:solidFill>
              </a:rPr>
              <a:t>tiesības uz kompensāciju</a:t>
            </a:r>
            <a:r>
              <a:rPr lang="en-US" sz="1800" dirty="0" smtClean="0"/>
              <a:t> </a:t>
            </a:r>
            <a:r>
              <a:rPr lang="en-US" sz="1800" i="1" dirty="0" smtClean="0"/>
              <a:t>(</a:t>
            </a:r>
            <a:r>
              <a:rPr lang="en-US" sz="1800" i="1" dirty="0" err="1" smtClean="0"/>
              <a:t>Lokpo</a:t>
            </a:r>
            <a:r>
              <a:rPr lang="en-US" sz="1800" i="1" dirty="0" smtClean="0"/>
              <a:t> and </a:t>
            </a:r>
            <a:r>
              <a:rPr lang="en-US" sz="1800" i="1" dirty="0" err="1" smtClean="0"/>
              <a:t>Toure</a:t>
            </a:r>
            <a:r>
              <a:rPr lang="en-US" sz="1800" i="1" dirty="0" smtClean="0"/>
              <a:t> v. Hungary, App. 10816/10, 20.</a:t>
            </a:r>
            <a:r>
              <a:rPr lang="lv-LV" sz="1800" i="1" dirty="0" smtClean="0"/>
              <a:t>09.</a:t>
            </a:r>
            <a:r>
              <a:rPr lang="en-US" sz="1800" i="1" dirty="0" smtClean="0"/>
              <a:t>2011)</a:t>
            </a:r>
          </a:p>
          <a:p>
            <a:pPr>
              <a:lnSpc>
                <a:spcPct val="80000"/>
              </a:lnSpc>
            </a:pPr>
            <a:r>
              <a:rPr lang="lv-LV" sz="1800" dirty="0" smtClean="0"/>
              <a:t>Aizturēšanas pamatiem </a:t>
            </a:r>
            <a:r>
              <a:rPr lang="lv-LV" sz="1800" b="1" dirty="0" smtClean="0">
                <a:solidFill>
                  <a:srgbClr val="0000FF"/>
                </a:solidFill>
              </a:rPr>
              <a:t>jābūt noteiktiem ar likumu </a:t>
            </a:r>
            <a:r>
              <a:rPr lang="en-US" sz="1800" dirty="0" smtClean="0"/>
              <a:t>(</a:t>
            </a:r>
            <a:r>
              <a:rPr lang="en-US" sz="1800" i="1" dirty="0" err="1" smtClean="0"/>
              <a:t>Saadi</a:t>
            </a:r>
            <a:r>
              <a:rPr lang="en-US" sz="1800" i="1" dirty="0" smtClean="0"/>
              <a:t> v. the UK,</a:t>
            </a:r>
            <a:r>
              <a:rPr lang="en-US" sz="1800" dirty="0" smtClean="0"/>
              <a:t> </a:t>
            </a:r>
            <a:r>
              <a:rPr lang="lv-LV" sz="1800" dirty="0" smtClean="0"/>
              <a:t>ECT</a:t>
            </a:r>
            <a:r>
              <a:rPr lang="en-US" sz="1800" dirty="0" smtClean="0"/>
              <a:t>, App. No. 13229/03, 29</a:t>
            </a:r>
            <a:r>
              <a:rPr lang="lv-LV" sz="1800" dirty="0" smtClean="0"/>
              <a:t>.01.</a:t>
            </a:r>
            <a:r>
              <a:rPr lang="en-US" sz="1800" dirty="0" smtClean="0"/>
              <a:t>2008).</a:t>
            </a:r>
          </a:p>
          <a:p>
            <a:pPr>
              <a:lnSpc>
                <a:spcPct val="80000"/>
              </a:lnSpc>
            </a:pPr>
            <a:r>
              <a:rPr lang="lv-LV" sz="1800" dirty="0" smtClean="0"/>
              <a:t>Ir jāparedz </a:t>
            </a:r>
            <a:r>
              <a:rPr lang="lv-LV" sz="1800" b="1" dirty="0" smtClean="0">
                <a:solidFill>
                  <a:srgbClr val="0000FF"/>
                </a:solidFill>
              </a:rPr>
              <a:t>īsākais iespējamais aizturēšanas laiks </a:t>
            </a:r>
            <a:r>
              <a:rPr lang="en-US" sz="1800" dirty="0" smtClean="0"/>
              <a:t>(</a:t>
            </a:r>
            <a:r>
              <a:rPr lang="en-US" sz="1800" i="1" dirty="0" err="1" smtClean="0"/>
              <a:t>Nasrulloyev</a:t>
            </a:r>
            <a:r>
              <a:rPr lang="en-US" sz="1800" i="1" dirty="0" smtClean="0"/>
              <a:t> v Russia, App.656/06, 24</a:t>
            </a:r>
            <a:r>
              <a:rPr lang="lv-LV" sz="1800" i="1" dirty="0" smtClean="0"/>
              <a:t>.04.</a:t>
            </a:r>
            <a:r>
              <a:rPr lang="en-US" sz="1800" i="1" dirty="0" smtClean="0"/>
              <a:t>2008; </a:t>
            </a:r>
            <a:r>
              <a:rPr lang="en-US" sz="1800" i="1" dirty="0" err="1" smtClean="0"/>
              <a:t>Ismoilov</a:t>
            </a:r>
            <a:r>
              <a:rPr lang="en-US" sz="1800" i="1" dirty="0" smtClean="0"/>
              <a:t> v Russia, 2947/06, 11</a:t>
            </a:r>
            <a:r>
              <a:rPr lang="lv-LV" sz="1800" i="1" dirty="0" smtClean="0"/>
              <a:t>.12.</a:t>
            </a:r>
            <a:r>
              <a:rPr lang="en-US" sz="1800" i="1" dirty="0" smtClean="0"/>
              <a:t>2008</a:t>
            </a:r>
            <a:r>
              <a:rPr lang="en-US" sz="1800" dirty="0" smtClean="0"/>
              <a:t>).</a:t>
            </a:r>
          </a:p>
          <a:p>
            <a:pPr>
              <a:lnSpc>
                <a:spcPct val="80000"/>
              </a:lnSpc>
            </a:pPr>
            <a:r>
              <a:rPr lang="lv-LV" sz="1800" dirty="0" smtClean="0"/>
              <a:t>Aizturētajam, </a:t>
            </a:r>
            <a:r>
              <a:rPr lang="lv-LV" sz="1800" b="1" dirty="0" smtClean="0">
                <a:solidFill>
                  <a:srgbClr val="0000FF"/>
                </a:solidFill>
              </a:rPr>
              <a:t>valodā, ko viņš/-a saprot</a:t>
            </a:r>
            <a:r>
              <a:rPr lang="lv-LV" sz="1800" dirty="0" smtClean="0"/>
              <a:t>, jāpaziņo aizturēšanas pamati un pārsūdzības iespējas.</a:t>
            </a:r>
            <a:endParaRPr lang="en-US" sz="1800" dirty="0" smtClean="0"/>
          </a:p>
          <a:p>
            <a:pPr>
              <a:lnSpc>
                <a:spcPct val="80000"/>
              </a:lnSpc>
            </a:pPr>
            <a:r>
              <a:rPr lang="lv-LV" sz="1800" dirty="0" smtClean="0"/>
              <a:t>Patvēruma meklētājus </a:t>
            </a:r>
            <a:r>
              <a:rPr lang="lv-LV" sz="1800" b="1" dirty="0" smtClean="0">
                <a:solidFill>
                  <a:srgbClr val="0000FF"/>
                </a:solidFill>
              </a:rPr>
              <a:t>neaiztur</a:t>
            </a:r>
            <a:r>
              <a:rPr lang="lv-LV" sz="1800" dirty="0" smtClean="0"/>
              <a:t> </a:t>
            </a:r>
            <a:r>
              <a:rPr lang="lv-LV" sz="1800" b="1" dirty="0" smtClean="0">
                <a:solidFill>
                  <a:srgbClr val="0000FF"/>
                </a:solidFill>
              </a:rPr>
              <a:t>tajās pašās telpas</a:t>
            </a:r>
            <a:r>
              <a:rPr lang="lv-LV" sz="1800" dirty="0" smtClean="0"/>
              <a:t>, kur kriminālnoziedzniekus. </a:t>
            </a:r>
            <a:endParaRPr lang="en-US" sz="1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C91B4A33-7C3D-4F01-A505-92121607945C}" type="slidenum">
              <a:rPr lang="en-US"/>
              <a:pPr>
                <a:defRPr/>
              </a:pPr>
              <a:t>15</a:t>
            </a:fld>
            <a:endParaRPr lang="en-US"/>
          </a:p>
        </p:txBody>
      </p:sp>
      <p:sp>
        <p:nvSpPr>
          <p:cNvPr id="208898" name="Rectangle 2"/>
          <p:cNvSpPr>
            <a:spLocks noGrp="1" noChangeArrowheads="1"/>
          </p:cNvSpPr>
          <p:nvPr>
            <p:ph type="title"/>
          </p:nvPr>
        </p:nvSpPr>
        <p:spPr/>
        <p:txBody>
          <a:bodyPr/>
          <a:lstStyle/>
          <a:p>
            <a:r>
              <a:rPr lang="lv-LV" sz="4000" b="1" dirty="0" smtClean="0">
                <a:solidFill>
                  <a:srgbClr val="0066FF"/>
                </a:solidFill>
              </a:rPr>
              <a:t>Procesuālās garantijas </a:t>
            </a:r>
            <a:r>
              <a:rPr lang="en-US" sz="4000" b="1" dirty="0" smtClean="0">
                <a:solidFill>
                  <a:srgbClr val="0066FF"/>
                </a:solidFill>
              </a:rPr>
              <a:t>(</a:t>
            </a:r>
            <a:r>
              <a:rPr lang="lv-LV" sz="4000" b="1" dirty="0" err="1" smtClean="0">
                <a:solidFill>
                  <a:srgbClr val="0066FF"/>
                </a:solidFill>
              </a:rPr>
              <a:t>turpin</a:t>
            </a:r>
            <a:r>
              <a:rPr lang="lv-LV" sz="4000" b="1" dirty="0" smtClean="0">
                <a:solidFill>
                  <a:srgbClr val="0066FF"/>
                </a:solidFill>
              </a:rPr>
              <a:t>.</a:t>
            </a:r>
            <a:r>
              <a:rPr lang="en-US" sz="4000" b="1" dirty="0" smtClean="0">
                <a:solidFill>
                  <a:srgbClr val="0066FF"/>
                </a:solidFill>
              </a:rPr>
              <a:t>):</a:t>
            </a:r>
          </a:p>
        </p:txBody>
      </p:sp>
      <p:sp>
        <p:nvSpPr>
          <p:cNvPr id="208899" name="Rectangle 3"/>
          <p:cNvSpPr>
            <a:spLocks noGrp="1" noChangeArrowheads="1"/>
          </p:cNvSpPr>
          <p:nvPr>
            <p:ph type="body" idx="1"/>
          </p:nvPr>
        </p:nvSpPr>
        <p:spPr/>
        <p:txBody>
          <a:bodyPr/>
          <a:lstStyle/>
          <a:p>
            <a:pPr>
              <a:lnSpc>
                <a:spcPct val="80000"/>
              </a:lnSpc>
            </a:pPr>
            <a:r>
              <a:rPr lang="en-US" sz="2000" dirty="0" smtClean="0"/>
              <a:t>UNHCR </a:t>
            </a:r>
            <a:r>
              <a:rPr lang="lv-LV" sz="2000" dirty="0" smtClean="0"/>
              <a:t>un NVO jābūt </a:t>
            </a:r>
            <a:r>
              <a:rPr lang="lv-LV" sz="2000" b="1" dirty="0" smtClean="0">
                <a:solidFill>
                  <a:srgbClr val="0000FF"/>
                </a:solidFill>
              </a:rPr>
              <a:t>paātrinātai pieejai </a:t>
            </a:r>
            <a:r>
              <a:rPr lang="lv-LV" sz="2000" dirty="0" smtClean="0"/>
              <a:t>pie aizturētās personas. </a:t>
            </a:r>
            <a:endParaRPr lang="en-US" sz="2000" dirty="0" smtClean="0"/>
          </a:p>
          <a:p>
            <a:pPr>
              <a:lnSpc>
                <a:spcPct val="80000"/>
              </a:lnSpc>
            </a:pPr>
            <a:r>
              <a:rPr lang="lv-LV" sz="2000" dirty="0" smtClean="0"/>
              <a:t>Tiesai ir </a:t>
            </a:r>
            <a:r>
              <a:rPr lang="lv-LV" sz="2000" b="1" dirty="0" smtClean="0">
                <a:solidFill>
                  <a:srgbClr val="0000FF"/>
                </a:solidFill>
              </a:rPr>
              <a:t>regulāri jāpārskata </a:t>
            </a:r>
            <a:r>
              <a:rPr lang="lv-LV" sz="2000" dirty="0" smtClean="0"/>
              <a:t>aizturēšana. </a:t>
            </a:r>
            <a:endParaRPr lang="en-US" sz="2000" dirty="0" smtClean="0"/>
          </a:p>
          <a:p>
            <a:pPr>
              <a:lnSpc>
                <a:spcPct val="80000"/>
              </a:lnSpc>
            </a:pPr>
            <a:r>
              <a:rPr lang="lv-LV" sz="2000" dirty="0" smtClean="0"/>
              <a:t>Aizturēšana </a:t>
            </a:r>
            <a:r>
              <a:rPr lang="lv-LV" sz="2000" b="1" dirty="0" smtClean="0">
                <a:solidFill>
                  <a:srgbClr val="0000FF"/>
                </a:solidFill>
              </a:rPr>
              <a:t>nevar būt par šķērsli </a:t>
            </a:r>
            <a:r>
              <a:rPr lang="lv-LV" sz="2000" dirty="0" smtClean="0"/>
              <a:t>patvēruma piešķiršanai (</a:t>
            </a:r>
            <a:r>
              <a:rPr lang="en-US" sz="2000" i="1" dirty="0" smtClean="0"/>
              <a:t>I.M. v France, App No. 9152/09, 02</a:t>
            </a:r>
            <a:r>
              <a:rPr lang="lv-LV" sz="2000" i="1" dirty="0" smtClean="0"/>
              <a:t>.02.</a:t>
            </a:r>
            <a:r>
              <a:rPr lang="en-US" sz="2000" i="1" dirty="0" smtClean="0"/>
              <a:t>2012</a:t>
            </a:r>
            <a:r>
              <a:rPr lang="en-US" sz="2000" dirty="0" smtClean="0"/>
              <a:t> ).</a:t>
            </a:r>
          </a:p>
          <a:p>
            <a:pPr>
              <a:lnSpc>
                <a:spcPct val="80000"/>
              </a:lnSpc>
            </a:pPr>
            <a:r>
              <a:rPr lang="lv-LV" sz="2000" dirty="0" smtClean="0"/>
              <a:t>Starptautiskās aizsardzības pieteikumi, ko iesniedz aizturētie patvēruma meklētāji, ir </a:t>
            </a:r>
            <a:r>
              <a:rPr lang="lv-LV" sz="2000" b="1" dirty="0" smtClean="0">
                <a:solidFill>
                  <a:srgbClr val="0000FF"/>
                </a:solidFill>
              </a:rPr>
              <a:t>jāizskata prioritāri</a:t>
            </a:r>
            <a:r>
              <a:rPr lang="lv-LV" sz="2000" dirty="0" smtClean="0"/>
              <a:t>.</a:t>
            </a:r>
          </a:p>
          <a:p>
            <a:pPr>
              <a:lnSpc>
                <a:spcPct val="80000"/>
              </a:lnSpc>
            </a:pPr>
            <a:r>
              <a:rPr lang="lv-LV" sz="2000" dirty="0" smtClean="0"/>
              <a:t>Aizturēšanas apstākļiem jābūt </a:t>
            </a:r>
            <a:r>
              <a:rPr lang="lv-LV" sz="2000" b="1" dirty="0" smtClean="0">
                <a:solidFill>
                  <a:srgbClr val="0000FF"/>
                </a:solidFill>
              </a:rPr>
              <a:t>saskaņā ar </a:t>
            </a:r>
            <a:r>
              <a:rPr lang="lv-LV" sz="2000" dirty="0" smtClean="0"/>
              <a:t>aizturētās personas </a:t>
            </a:r>
            <a:r>
              <a:rPr lang="lv-LV" sz="2000" b="1" dirty="0" smtClean="0">
                <a:solidFill>
                  <a:srgbClr val="0000FF"/>
                </a:solidFill>
              </a:rPr>
              <a:t>cilvēktiesībām</a:t>
            </a:r>
            <a:r>
              <a:rPr lang="lv-LV" sz="2000" dirty="0" smtClean="0"/>
              <a:t>.</a:t>
            </a:r>
            <a:endParaRPr lang="en-US" sz="2000" dirty="0" smtClean="0"/>
          </a:p>
          <a:p>
            <a:pPr>
              <a:lnSpc>
                <a:spcPct val="80000"/>
              </a:lnSpc>
            </a:pPr>
            <a:r>
              <a:rPr lang="lv-LV" sz="2000" dirty="0" smtClean="0"/>
              <a:t>Personas ar īpašām vajadzībām un bērni </a:t>
            </a:r>
            <a:r>
              <a:rPr lang="lv-LV" sz="2000" b="1" dirty="0" smtClean="0">
                <a:solidFill>
                  <a:srgbClr val="0000FF"/>
                </a:solidFill>
              </a:rPr>
              <a:t>nav aizturami </a:t>
            </a:r>
            <a:r>
              <a:rPr lang="en-US" sz="2000" dirty="0" smtClean="0"/>
              <a:t>(</a:t>
            </a:r>
            <a:r>
              <a:rPr lang="en-US" sz="2000" i="1" dirty="0" err="1" smtClean="0"/>
              <a:t>Kanagaratnam</a:t>
            </a:r>
            <a:r>
              <a:rPr lang="en-US" sz="2000" i="1" dirty="0" smtClean="0"/>
              <a:t> v Belgium, App. 15297/09, 13</a:t>
            </a:r>
            <a:r>
              <a:rPr lang="lv-LV" sz="2000" i="1" dirty="0" smtClean="0"/>
              <a:t>.12.</a:t>
            </a:r>
            <a:r>
              <a:rPr lang="en-US" sz="2000" i="1" dirty="0" smtClean="0"/>
              <a:t>2011; Popov v France, App. 39472/07, 19</a:t>
            </a:r>
            <a:r>
              <a:rPr lang="lv-LV" sz="2000" i="1" dirty="0" smtClean="0"/>
              <a:t>.01.</a:t>
            </a:r>
            <a:r>
              <a:rPr lang="en-US" sz="2000" i="1" dirty="0" smtClean="0"/>
              <a:t>2012</a:t>
            </a:r>
            <a:r>
              <a:rPr lang="en-US" sz="2000" dirty="0" smtClean="0"/>
              <a:t>).</a:t>
            </a:r>
          </a:p>
          <a:p>
            <a:pPr>
              <a:lnSpc>
                <a:spcPct val="80000"/>
              </a:lnSpc>
            </a:pPr>
            <a:r>
              <a:rPr lang="lv-LV" sz="2000" dirty="0" smtClean="0"/>
              <a:t>Bērni </a:t>
            </a:r>
            <a:r>
              <a:rPr lang="lv-LV" sz="2000" b="1" dirty="0" smtClean="0">
                <a:solidFill>
                  <a:srgbClr val="0000FF"/>
                </a:solidFill>
              </a:rPr>
              <a:t>nav šķirami </a:t>
            </a:r>
            <a:r>
              <a:rPr lang="lv-LV" sz="2000" dirty="0" smtClean="0"/>
              <a:t>no viņu vecākiem vai aizbildņiem.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17670CB5-D33E-4055-B8E7-514E59C6EAD6}" type="slidenum">
              <a:rPr lang="en-US"/>
              <a:pPr>
                <a:defRPr/>
              </a:pPr>
              <a:t>16</a:t>
            </a:fld>
            <a:endParaRPr lang="en-US"/>
          </a:p>
        </p:txBody>
      </p:sp>
      <p:sp>
        <p:nvSpPr>
          <p:cNvPr id="209922" name="Rectangle 2"/>
          <p:cNvSpPr>
            <a:spLocks noGrp="1" noChangeArrowheads="1"/>
          </p:cNvSpPr>
          <p:nvPr>
            <p:ph type="title"/>
          </p:nvPr>
        </p:nvSpPr>
        <p:spPr/>
        <p:txBody>
          <a:bodyPr/>
          <a:lstStyle/>
          <a:p>
            <a:r>
              <a:rPr lang="lv-LV" sz="3200" b="1" dirty="0" smtClean="0">
                <a:solidFill>
                  <a:srgbClr val="0000FF"/>
                </a:solidFill>
              </a:rPr>
              <a:t>Izņēmuma pamati aizturēšanai saskaņā ar </a:t>
            </a:r>
            <a:r>
              <a:rPr lang="en-GB" sz="3200" b="1" dirty="0" smtClean="0">
                <a:solidFill>
                  <a:srgbClr val="0000FF"/>
                </a:solidFill>
              </a:rPr>
              <a:t>UNHCR 1999</a:t>
            </a:r>
            <a:r>
              <a:rPr lang="lv-LV" sz="3200" b="1" dirty="0" smtClean="0">
                <a:solidFill>
                  <a:srgbClr val="0000FF"/>
                </a:solidFill>
              </a:rPr>
              <a:t>.gada vadlīnijām</a:t>
            </a:r>
            <a:r>
              <a:rPr lang="en-GB" sz="3200" b="1" dirty="0" smtClean="0">
                <a:solidFill>
                  <a:srgbClr val="0000FF"/>
                </a:solidFill>
              </a:rPr>
              <a:t>:</a:t>
            </a:r>
            <a:endParaRPr lang="en-US" sz="3200" b="1" dirty="0" smtClean="0">
              <a:solidFill>
                <a:srgbClr val="0000FF"/>
              </a:solidFill>
            </a:endParaRPr>
          </a:p>
        </p:txBody>
      </p:sp>
      <p:sp>
        <p:nvSpPr>
          <p:cNvPr id="209923" name="Rectangle 3"/>
          <p:cNvSpPr>
            <a:spLocks noGrp="1" noChangeArrowheads="1"/>
          </p:cNvSpPr>
          <p:nvPr>
            <p:ph type="body" idx="1"/>
          </p:nvPr>
        </p:nvSpPr>
        <p:spPr/>
        <p:txBody>
          <a:bodyPr/>
          <a:lstStyle/>
          <a:p>
            <a:pPr>
              <a:lnSpc>
                <a:spcPct val="80000"/>
              </a:lnSpc>
              <a:buFontTx/>
              <a:buNone/>
            </a:pPr>
            <a:r>
              <a:rPr lang="lv-LV" sz="2400" dirty="0" smtClean="0">
                <a:solidFill>
                  <a:srgbClr val="0066FF"/>
                </a:solidFill>
              </a:rPr>
              <a:t>Nepieciešamības apstākļos aizturēšana var tikt pielietota</a:t>
            </a:r>
            <a:r>
              <a:rPr lang="en-US" sz="2400" dirty="0" smtClean="0">
                <a:solidFill>
                  <a:srgbClr val="0066FF"/>
                </a:solidFill>
              </a:rPr>
              <a:t>:</a:t>
            </a:r>
          </a:p>
          <a:p>
            <a:pPr>
              <a:lnSpc>
                <a:spcPct val="80000"/>
              </a:lnSpc>
              <a:buFontTx/>
              <a:buNone/>
            </a:pPr>
            <a:endParaRPr lang="en-US" sz="2400" dirty="0" smtClean="0">
              <a:solidFill>
                <a:srgbClr val="0066FF"/>
              </a:solidFill>
            </a:endParaRPr>
          </a:p>
          <a:p>
            <a:pPr>
              <a:lnSpc>
                <a:spcPct val="80000"/>
              </a:lnSpc>
              <a:buFontTx/>
              <a:buNone/>
            </a:pPr>
            <a:r>
              <a:rPr lang="en-US" sz="2400" dirty="0" smtClean="0"/>
              <a:t>1. </a:t>
            </a:r>
            <a:r>
              <a:rPr lang="lv-LV" sz="2400" dirty="0" smtClean="0"/>
              <a:t>Gadījumos, kad identitāte nav noteikta vai ir neskaidra</a:t>
            </a:r>
            <a:r>
              <a:rPr lang="en-US" sz="2400" dirty="0" smtClean="0"/>
              <a:t>;</a:t>
            </a:r>
          </a:p>
          <a:p>
            <a:pPr>
              <a:lnSpc>
                <a:spcPct val="80000"/>
              </a:lnSpc>
              <a:buFontTx/>
              <a:buNone/>
            </a:pPr>
            <a:r>
              <a:rPr lang="en-US" sz="2400" dirty="0" smtClean="0"/>
              <a:t>2. </a:t>
            </a:r>
            <a:r>
              <a:rPr lang="lv-LV" sz="2400" dirty="0" smtClean="0"/>
              <a:t>Pirmreizējai intervijai </a:t>
            </a:r>
            <a:r>
              <a:rPr lang="en-US" sz="2400" dirty="0" smtClean="0"/>
              <a:t>– </a:t>
            </a:r>
            <a:r>
              <a:rPr lang="lv-LV" sz="2400" dirty="0" smtClean="0"/>
              <a:t>lai noteiktu patvēruma prasības elementus</a:t>
            </a:r>
            <a:r>
              <a:rPr lang="en-US" sz="2400" dirty="0" smtClean="0"/>
              <a:t>;</a:t>
            </a:r>
          </a:p>
          <a:p>
            <a:pPr>
              <a:lnSpc>
                <a:spcPct val="80000"/>
              </a:lnSpc>
              <a:buFontTx/>
              <a:buNone/>
            </a:pPr>
            <a:r>
              <a:rPr lang="en-US" sz="2400" dirty="0" smtClean="0"/>
              <a:t>3. </a:t>
            </a:r>
            <a:r>
              <a:rPr lang="lv-LV" sz="2400" dirty="0" smtClean="0"/>
              <a:t>Ja pastāv nodoms maldināt valsts institūcijas; </a:t>
            </a:r>
            <a:endParaRPr lang="en-US" sz="2400" dirty="0" smtClean="0"/>
          </a:p>
          <a:p>
            <a:pPr>
              <a:lnSpc>
                <a:spcPct val="80000"/>
              </a:lnSpc>
              <a:buFontTx/>
              <a:buNone/>
            </a:pPr>
            <a:r>
              <a:rPr lang="en-US" sz="2400" dirty="0" smtClean="0"/>
              <a:t>4. </a:t>
            </a:r>
            <a:r>
              <a:rPr lang="lv-LV" sz="2400" dirty="0" smtClean="0"/>
              <a:t>Ja ir pierādījumi, ka patvēruma meklētājam ir krimināla pagātne un/vai saites, kas varētu apdraudēt sabiedrisko kārtību/nacionālo drošību.</a:t>
            </a:r>
          </a:p>
          <a:p>
            <a:pPr>
              <a:lnSpc>
                <a:spcPct val="80000"/>
              </a:lnSpc>
              <a:buFontTx/>
              <a:buNone/>
            </a:pPr>
            <a:endParaRPr lang="lv-LV" sz="2400" dirty="0" smtClean="0"/>
          </a:p>
          <a:p>
            <a:pPr>
              <a:lnSpc>
                <a:spcPct val="80000"/>
              </a:lnSpc>
              <a:buFontTx/>
              <a:buNone/>
            </a:pPr>
            <a:r>
              <a:rPr lang="lv-LV" sz="2400" dirty="0" smtClean="0"/>
              <a:t>Tiem </a:t>
            </a:r>
            <a:r>
              <a:rPr lang="lv-LV" sz="2400" b="1" dirty="0" smtClean="0">
                <a:solidFill>
                  <a:srgbClr val="0000FF"/>
                </a:solidFill>
              </a:rPr>
              <a:t>jābūt paredzētiem</a:t>
            </a:r>
            <a:r>
              <a:rPr lang="lv-LV" sz="2400" dirty="0" smtClean="0"/>
              <a:t> nacionālajos tiesību aktos, kuriem savukārt jābūt saskaņā ar starptautisko cilvēktiesību vispārējām normām un principiem, A2D jāizskata vispirms.</a:t>
            </a:r>
            <a:endParaRPr lang="en-GB"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3698AC46-B9F8-4128-9FE8-6966B3F58599}" type="slidenum">
              <a:rPr lang="en-US"/>
              <a:pPr>
                <a:defRPr/>
              </a:pPr>
              <a:t>17</a:t>
            </a:fld>
            <a:endParaRPr lang="en-US"/>
          </a:p>
        </p:txBody>
      </p:sp>
      <p:sp>
        <p:nvSpPr>
          <p:cNvPr id="215042" name="Rectangle 2"/>
          <p:cNvSpPr>
            <a:spLocks noGrp="1" noChangeArrowheads="1"/>
          </p:cNvSpPr>
          <p:nvPr>
            <p:ph type="title"/>
          </p:nvPr>
        </p:nvSpPr>
        <p:spPr/>
        <p:txBody>
          <a:bodyPr/>
          <a:lstStyle/>
          <a:p>
            <a:endParaRPr lang="lv-LV" smtClean="0"/>
          </a:p>
        </p:txBody>
      </p:sp>
      <p:sp>
        <p:nvSpPr>
          <p:cNvPr id="215043" name="Rectangle 3"/>
          <p:cNvSpPr>
            <a:spLocks noGrp="1" noChangeArrowheads="1"/>
          </p:cNvSpPr>
          <p:nvPr>
            <p:ph type="body" idx="1"/>
          </p:nvPr>
        </p:nvSpPr>
        <p:spPr/>
        <p:txBody>
          <a:bodyPr/>
          <a:lstStyle/>
          <a:p>
            <a:endParaRPr lang="lv-LV"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12"/>
          </p:nvPr>
        </p:nvSpPr>
        <p:spPr>
          <a:ln/>
        </p:spPr>
        <p:txBody>
          <a:bodyPr/>
          <a:lstStyle/>
          <a:p>
            <a:pPr>
              <a:defRPr/>
            </a:pPr>
            <a:fld id="{FC388EB7-CA32-4CC1-ABA0-FD74C0ED7B79}" type="slidenum">
              <a:rPr lang="en-US"/>
              <a:pPr>
                <a:defRPr/>
              </a:pPr>
              <a:t>18</a:t>
            </a:fld>
            <a:endParaRPr lang="en-US"/>
          </a:p>
        </p:txBody>
      </p:sp>
      <p:pic>
        <p:nvPicPr>
          <p:cNvPr id="180226" name="Picture 2" descr="question-mark"/>
          <p:cNvPicPr>
            <a:picLocks noChangeAspect="1" noChangeArrowheads="1"/>
          </p:cNvPicPr>
          <p:nvPr/>
        </p:nvPicPr>
        <p:blipFill>
          <a:blip r:embed="rId3" cstate="print"/>
          <a:srcRect/>
          <a:stretch>
            <a:fillRect/>
          </a:stretch>
        </p:blipFill>
        <p:spPr bwMode="auto">
          <a:xfrm>
            <a:off x="3492500" y="1358900"/>
            <a:ext cx="2619375" cy="3929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B46EECAE-C6F7-4BFE-90C9-69561638D8E6}" type="slidenum">
              <a:rPr lang="en-US"/>
              <a:pPr>
                <a:defRPr/>
              </a:pPr>
              <a:t>2</a:t>
            </a:fld>
            <a:endParaRPr lang="en-US"/>
          </a:p>
        </p:txBody>
      </p:sp>
      <p:sp>
        <p:nvSpPr>
          <p:cNvPr id="202754" name="Rectangle 2"/>
          <p:cNvSpPr>
            <a:spLocks noGrp="1" noChangeArrowheads="1"/>
          </p:cNvSpPr>
          <p:nvPr>
            <p:ph type="title" idx="4294967295"/>
          </p:nvPr>
        </p:nvSpPr>
        <p:spPr/>
        <p:txBody>
          <a:bodyPr/>
          <a:lstStyle/>
          <a:p>
            <a:r>
              <a:rPr lang="lv-LV" sz="3600" b="1" dirty="0" smtClean="0">
                <a:solidFill>
                  <a:srgbClr val="0000FF"/>
                </a:solidFill>
              </a:rPr>
              <a:t>Hronoloģija</a:t>
            </a:r>
            <a:r>
              <a:rPr lang="en-GB" sz="3600" dirty="0" smtClean="0">
                <a:solidFill>
                  <a:srgbClr val="0000FF"/>
                </a:solidFill>
              </a:rPr>
              <a:t>: </a:t>
            </a:r>
            <a:r>
              <a:rPr lang="lv-LV" sz="3600" dirty="0" smtClean="0">
                <a:solidFill>
                  <a:srgbClr val="0000FF"/>
                </a:solidFill>
              </a:rPr>
              <a:t>ES patvēruma jomas tiesību akti</a:t>
            </a:r>
            <a:endParaRPr lang="en-US" sz="3600" dirty="0" smtClean="0">
              <a:solidFill>
                <a:srgbClr val="0000FF"/>
              </a:solidFill>
            </a:endParaRPr>
          </a:p>
        </p:txBody>
      </p:sp>
      <p:sp>
        <p:nvSpPr>
          <p:cNvPr id="202755" name="Rectangle 3"/>
          <p:cNvSpPr>
            <a:spLocks noGrp="1" noChangeArrowheads="1"/>
          </p:cNvSpPr>
          <p:nvPr>
            <p:ph type="body" idx="4294967295"/>
          </p:nvPr>
        </p:nvSpPr>
        <p:spPr>
          <a:xfrm>
            <a:off x="457200" y="1358770"/>
            <a:ext cx="8229600" cy="4767393"/>
          </a:xfrm>
        </p:spPr>
        <p:txBody>
          <a:bodyPr/>
          <a:lstStyle/>
          <a:p>
            <a:pPr>
              <a:lnSpc>
                <a:spcPct val="90000"/>
              </a:lnSpc>
            </a:pPr>
            <a:r>
              <a:rPr lang="en-GB" b="1" dirty="0" smtClean="0"/>
              <a:t>1999</a:t>
            </a:r>
            <a:r>
              <a:rPr lang="en-GB" dirty="0" smtClean="0"/>
              <a:t>: </a:t>
            </a:r>
            <a:r>
              <a:rPr lang="lv-LV" dirty="0" smtClean="0"/>
              <a:t>patvēruma jomas tiesiskā kompetence pāriet ES ziņā</a:t>
            </a:r>
          </a:p>
          <a:p>
            <a:pPr>
              <a:lnSpc>
                <a:spcPct val="90000"/>
              </a:lnSpc>
            </a:pPr>
            <a:r>
              <a:rPr lang="en-GB" b="1" dirty="0" smtClean="0"/>
              <a:t>2000-5</a:t>
            </a:r>
            <a:r>
              <a:rPr lang="en-GB" dirty="0" smtClean="0"/>
              <a:t>: </a:t>
            </a:r>
            <a:r>
              <a:rPr lang="lv-LV" dirty="0" smtClean="0"/>
              <a:t>ieviesti ‘pirmā posma’ instrumenti, lai panāktu nacionālo likumu atbilstību</a:t>
            </a:r>
          </a:p>
          <a:p>
            <a:pPr>
              <a:lnSpc>
                <a:spcPct val="90000"/>
              </a:lnSpc>
            </a:pPr>
            <a:r>
              <a:rPr lang="en-GB" dirty="0" smtClean="0"/>
              <a:t> </a:t>
            </a:r>
            <a:r>
              <a:rPr lang="en-GB" b="1" dirty="0" smtClean="0"/>
              <a:t>2005-8</a:t>
            </a:r>
            <a:r>
              <a:rPr lang="en-GB" dirty="0" smtClean="0"/>
              <a:t>: </a:t>
            </a:r>
            <a:r>
              <a:rPr lang="lv-LV" dirty="0" smtClean="0"/>
              <a:t>ieviešana &amp; novērtēšana </a:t>
            </a:r>
            <a:r>
              <a:rPr lang="en-GB" dirty="0" smtClean="0"/>
              <a:t> </a:t>
            </a:r>
          </a:p>
          <a:p>
            <a:pPr>
              <a:lnSpc>
                <a:spcPct val="90000"/>
              </a:lnSpc>
            </a:pPr>
            <a:r>
              <a:rPr lang="en-GB" b="1" dirty="0" smtClean="0"/>
              <a:t>2008-11</a:t>
            </a:r>
            <a:r>
              <a:rPr lang="en-GB" dirty="0" smtClean="0"/>
              <a:t>: </a:t>
            </a:r>
            <a:r>
              <a:rPr lang="lv-LV" dirty="0" smtClean="0"/>
              <a:t>Sarunas par  jaunajiem likumdošanas priekšlikumiem attiecībā uz lielāko daļu </a:t>
            </a:r>
            <a:r>
              <a:rPr lang="lv-LV" dirty="0" smtClean="0">
                <a:solidFill>
                  <a:srgbClr val="000000"/>
                </a:solidFill>
              </a:rPr>
              <a:t>Direktīvu/Regulu</a:t>
            </a:r>
            <a:endParaRPr lang="lv-LV" dirty="0" smtClean="0">
              <a:solidFill>
                <a:srgbClr val="0000FF"/>
              </a:solidFill>
            </a:endParaRPr>
          </a:p>
          <a:p>
            <a:pPr>
              <a:lnSpc>
                <a:spcPct val="90000"/>
              </a:lnSpc>
            </a:pPr>
            <a:r>
              <a:rPr lang="en-GB" b="1" dirty="0" smtClean="0"/>
              <a:t>2012</a:t>
            </a:r>
            <a:r>
              <a:rPr lang="en-GB" dirty="0" smtClean="0"/>
              <a:t>: </a:t>
            </a:r>
            <a:r>
              <a:rPr lang="lv-LV" dirty="0" smtClean="0"/>
              <a:t>termiņš Vienotās Eiropas patvēruma sistēmas ieviešanai..?</a:t>
            </a:r>
            <a:endParaRPr lang="en-US" dirty="0" smtClean="0">
              <a:solidFill>
                <a:srgbClr val="0000FF"/>
              </a:solidFill>
            </a:endParaRPr>
          </a:p>
        </p:txBody>
      </p:sp>
      <p:sp>
        <p:nvSpPr>
          <p:cNvPr id="202756" name="Slide Number Placeholder 1"/>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ACADFCD-6637-4ACC-A019-BC2C6AA3FCC0}" type="slidenum">
              <a:rPr lang="en-US" sz="1400" b="0"/>
              <a:pPr algn="r"/>
              <a:t>2</a:t>
            </a:fld>
            <a:endParaRPr lang="en-US" sz="14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4AC32F32-0548-4722-8D29-9A8850211A7F}" type="slidenum">
              <a:rPr lang="en-US"/>
              <a:pPr>
                <a:defRPr/>
              </a:pPr>
              <a:t>3</a:t>
            </a:fld>
            <a:endParaRPr lang="en-US"/>
          </a:p>
        </p:txBody>
      </p:sp>
      <p:sp>
        <p:nvSpPr>
          <p:cNvPr id="216066" name="Rectangle 2"/>
          <p:cNvSpPr>
            <a:spLocks noGrp="1" noChangeArrowheads="1"/>
          </p:cNvSpPr>
          <p:nvPr>
            <p:ph type="title"/>
          </p:nvPr>
        </p:nvSpPr>
        <p:spPr/>
        <p:txBody>
          <a:bodyPr/>
          <a:lstStyle/>
          <a:p>
            <a:r>
              <a:rPr lang="lv-LV" sz="3200" b="1" dirty="0" smtClean="0">
                <a:solidFill>
                  <a:srgbClr val="0066FF"/>
                </a:solidFill>
                <a:latin typeface="Cambria" pitchFamily="18" charset="0"/>
              </a:rPr>
              <a:t>ES patvēruma tiesību akti</a:t>
            </a:r>
            <a:r>
              <a:rPr lang="en-US" sz="3200" b="1" dirty="0" smtClean="0">
                <a:solidFill>
                  <a:srgbClr val="0066FF"/>
                </a:solidFill>
                <a:latin typeface="Cambria" pitchFamily="18" charset="0"/>
              </a:rPr>
              <a:t/>
            </a:r>
            <a:br>
              <a:rPr lang="en-US" sz="3200" b="1" dirty="0" smtClean="0">
                <a:solidFill>
                  <a:srgbClr val="0066FF"/>
                </a:solidFill>
                <a:latin typeface="Cambria" pitchFamily="18" charset="0"/>
              </a:rPr>
            </a:br>
            <a:r>
              <a:rPr lang="lv-LV" sz="3200" b="1" dirty="0" smtClean="0">
                <a:solidFill>
                  <a:srgbClr val="0066FF"/>
                </a:solidFill>
                <a:latin typeface="Cambria" pitchFamily="18" charset="0"/>
              </a:rPr>
              <a:t>ES Pamattiesību harta</a:t>
            </a:r>
            <a:endParaRPr lang="en-US" sz="3200" b="1" dirty="0" smtClean="0">
              <a:solidFill>
                <a:srgbClr val="0066FF"/>
              </a:solidFill>
              <a:latin typeface="Cambria" pitchFamily="18" charset="0"/>
            </a:endParaRPr>
          </a:p>
        </p:txBody>
      </p:sp>
      <p:sp>
        <p:nvSpPr>
          <p:cNvPr id="216067" name="Rectangle 3"/>
          <p:cNvSpPr>
            <a:spLocks noGrp="1" noChangeArrowheads="1"/>
          </p:cNvSpPr>
          <p:nvPr>
            <p:ph type="body" idx="1"/>
          </p:nvPr>
        </p:nvSpPr>
        <p:spPr/>
        <p:txBody>
          <a:bodyPr/>
          <a:lstStyle/>
          <a:p>
            <a:pPr>
              <a:lnSpc>
                <a:spcPct val="80000"/>
              </a:lnSpc>
              <a:buFontTx/>
              <a:buNone/>
            </a:pPr>
            <a:r>
              <a:rPr lang="en-US" sz="2000" b="1" dirty="0" smtClean="0"/>
              <a:t>	</a:t>
            </a:r>
            <a:r>
              <a:rPr lang="lv-LV" sz="2000" b="1" dirty="0" smtClean="0">
                <a:solidFill>
                  <a:srgbClr val="0000FF"/>
                </a:solidFill>
              </a:rPr>
              <a:t>6.pants</a:t>
            </a:r>
            <a:r>
              <a:rPr lang="en-US" sz="2000" b="1" dirty="0" smtClean="0">
                <a:solidFill>
                  <a:srgbClr val="0000FF"/>
                </a:solidFill>
              </a:rPr>
              <a:t>: </a:t>
            </a:r>
            <a:r>
              <a:rPr lang="lv-LV" sz="2000" b="1" dirty="0" smtClean="0">
                <a:solidFill>
                  <a:srgbClr val="0000FF"/>
                </a:solidFill>
              </a:rPr>
              <a:t>Tiesības uz personas brīvību un drošību.</a:t>
            </a:r>
            <a:endParaRPr lang="en-US" sz="2000" b="1" dirty="0" smtClean="0">
              <a:solidFill>
                <a:srgbClr val="0000FF"/>
              </a:solidFill>
            </a:endParaRPr>
          </a:p>
          <a:p>
            <a:pPr>
              <a:lnSpc>
                <a:spcPct val="80000"/>
              </a:lnSpc>
              <a:buFontTx/>
              <a:buNone/>
            </a:pPr>
            <a:r>
              <a:rPr lang="en-US" sz="2000" dirty="0" smtClean="0">
                <a:solidFill>
                  <a:srgbClr val="0000FF"/>
                </a:solidFill>
              </a:rPr>
              <a:t>	</a:t>
            </a:r>
          </a:p>
          <a:p>
            <a:pPr>
              <a:lnSpc>
                <a:spcPct val="80000"/>
              </a:lnSpc>
              <a:buFontTx/>
              <a:buNone/>
            </a:pPr>
            <a:r>
              <a:rPr lang="lv-LV" sz="2000" b="1" dirty="0" smtClean="0">
                <a:solidFill>
                  <a:srgbClr val="0000FF"/>
                </a:solidFill>
              </a:rPr>
              <a:t>   18.pants</a:t>
            </a:r>
            <a:r>
              <a:rPr lang="en-US" sz="2000" b="1" dirty="0" smtClean="0">
                <a:solidFill>
                  <a:srgbClr val="0000FF"/>
                </a:solidFill>
              </a:rPr>
              <a:t>: </a:t>
            </a:r>
            <a:r>
              <a:rPr lang="lv-LV" sz="2000" b="1" dirty="0" smtClean="0">
                <a:solidFill>
                  <a:srgbClr val="0000FF"/>
                </a:solidFill>
              </a:rPr>
              <a:t>Tiesības uz patvērumu, ievērojot noteikumus, kas ietverti 1951. gada Ženēvas Konvencijā par bēgļu statusu </a:t>
            </a:r>
            <a:endParaRPr lang="en-GB" sz="2000" b="1" dirty="0" smtClean="0">
              <a:solidFill>
                <a:srgbClr val="0000FF"/>
              </a:solidFill>
            </a:endParaRPr>
          </a:p>
          <a:p>
            <a:pPr>
              <a:lnSpc>
                <a:spcPct val="80000"/>
              </a:lnSpc>
              <a:buFontTx/>
              <a:buNone/>
            </a:pPr>
            <a:r>
              <a:rPr lang="en-GB" sz="2000" dirty="0" smtClean="0"/>
              <a:t>	</a:t>
            </a:r>
          </a:p>
          <a:p>
            <a:pPr>
              <a:lnSpc>
                <a:spcPct val="80000"/>
              </a:lnSpc>
              <a:buFontTx/>
              <a:buNone/>
            </a:pPr>
            <a:r>
              <a:rPr lang="en-GB" sz="2000" b="1" dirty="0" smtClean="0"/>
              <a:t>     </a:t>
            </a:r>
            <a:r>
              <a:rPr lang="en-GB" sz="2000" b="1" u="sng" dirty="0" smtClean="0"/>
              <a:t>NB! </a:t>
            </a:r>
            <a:r>
              <a:rPr lang="lv-LV" sz="2000" b="1" u="sng" dirty="0" smtClean="0"/>
              <a:t>Pārkāpums, ja</a:t>
            </a:r>
            <a:r>
              <a:rPr lang="en-GB" sz="2000" b="1" u="sng" dirty="0" smtClean="0"/>
              <a:t>:</a:t>
            </a:r>
          </a:p>
          <a:p>
            <a:pPr>
              <a:lnSpc>
                <a:spcPct val="80000"/>
              </a:lnSpc>
              <a:buFontTx/>
              <a:buNone/>
            </a:pPr>
            <a:r>
              <a:rPr lang="en-GB" sz="2000" dirty="0" smtClean="0"/>
              <a:t>	- (</a:t>
            </a:r>
            <a:r>
              <a:rPr lang="en-GB" sz="2000" dirty="0" err="1" smtClean="0"/>
              <a:t>i</a:t>
            </a:r>
            <a:r>
              <a:rPr lang="en-GB" sz="2000" dirty="0" smtClean="0"/>
              <a:t>) </a:t>
            </a:r>
            <a:r>
              <a:rPr lang="lv-LV" sz="2000" dirty="0" smtClean="0"/>
              <a:t>neizraidīšanas princips (</a:t>
            </a:r>
            <a:r>
              <a:rPr lang="en-GB" sz="2000" i="1" dirty="0" smtClean="0"/>
              <a:t>non-</a:t>
            </a:r>
            <a:r>
              <a:rPr lang="en-GB" sz="2000" i="1" dirty="0" err="1" smtClean="0"/>
              <a:t>refoulement</a:t>
            </a:r>
            <a:r>
              <a:rPr lang="lv-LV" sz="2000" dirty="0" smtClean="0"/>
              <a:t>)</a:t>
            </a:r>
            <a:r>
              <a:rPr lang="en-GB" sz="2000" dirty="0" smtClean="0"/>
              <a:t>/ </a:t>
            </a:r>
            <a:r>
              <a:rPr lang="lv-LV" sz="2000" dirty="0" smtClean="0"/>
              <a:t>reāls tās risks</a:t>
            </a:r>
            <a:r>
              <a:rPr lang="en-GB" sz="2000" dirty="0" smtClean="0"/>
              <a:t>;</a:t>
            </a:r>
          </a:p>
          <a:p>
            <a:pPr>
              <a:lnSpc>
                <a:spcPct val="80000"/>
              </a:lnSpc>
              <a:buFontTx/>
              <a:buNone/>
            </a:pPr>
            <a:r>
              <a:rPr lang="en-GB" sz="2000" dirty="0" smtClean="0"/>
              <a:t>	- </a:t>
            </a:r>
            <a:r>
              <a:rPr lang="en-US" sz="2000" dirty="0" smtClean="0"/>
              <a:t>(ii) </a:t>
            </a:r>
            <a:r>
              <a:rPr lang="lv-LV" sz="2000" dirty="0" smtClean="0"/>
              <a:t>ir ierobežota pieeja patvēruma procedūrām un godīgai un efektīvai prasību izskatīšanai vai efektīviem tiesību aizsardzības līdzekļiem;</a:t>
            </a:r>
          </a:p>
          <a:p>
            <a:pPr>
              <a:lnSpc>
                <a:spcPct val="80000"/>
              </a:lnSpc>
              <a:buFontTx/>
              <a:buNone/>
            </a:pPr>
            <a:r>
              <a:rPr lang="en-US" sz="2000" dirty="0" smtClean="0"/>
              <a:t>	- (iii) </a:t>
            </a:r>
            <a:r>
              <a:rPr lang="lv-LV" sz="2000" dirty="0" smtClean="0"/>
              <a:t>apiešanās nav saskaņā ar piemērotiem uzņemšanas un aizturēšanas noteikumiem</a:t>
            </a:r>
            <a:r>
              <a:rPr lang="en-US" sz="2000" dirty="0" smtClean="0"/>
              <a:t>;</a:t>
            </a:r>
          </a:p>
          <a:p>
            <a:pPr>
              <a:lnSpc>
                <a:spcPct val="80000"/>
              </a:lnSpc>
              <a:buFontTx/>
              <a:buNone/>
            </a:pPr>
            <a:r>
              <a:rPr lang="en-GB" sz="2000" dirty="0" smtClean="0"/>
              <a:t>	- (iv)</a:t>
            </a:r>
            <a:r>
              <a:rPr lang="en-US" sz="2000" dirty="0" smtClean="0"/>
              <a:t> </a:t>
            </a:r>
            <a:r>
              <a:rPr lang="lv-LV" sz="2000" dirty="0" smtClean="0"/>
              <a:t>patvēruma (bēgļa vai alternatīvais statuss) liegšana ar to pavadošajām tiesībām, ja kritēriji ir izpildīti.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6" name="Espace réservé du numéro de diapositiv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DDD2DB31-E51D-420F-85FE-FC1328A3D72B}" type="slidenum">
              <a:rPr lang="en-US" sz="1400" b="0"/>
              <a:pPr algn="r"/>
              <a:t>4</a:t>
            </a:fld>
            <a:endParaRPr lang="en-US" sz="1400" b="0"/>
          </a:p>
        </p:txBody>
      </p:sp>
      <p:sp>
        <p:nvSpPr>
          <p:cNvPr id="345090" name="Rectangle 2"/>
          <p:cNvSpPr>
            <a:spLocks noGrp="1" noChangeArrowheads="1"/>
          </p:cNvSpPr>
          <p:nvPr>
            <p:ph type="title" idx="4294967295"/>
          </p:nvPr>
        </p:nvSpPr>
        <p:spPr/>
        <p:txBody>
          <a:bodyPr/>
          <a:lstStyle/>
          <a:p>
            <a:pPr eaLnBrk="1" hangingPunct="1"/>
            <a:r>
              <a:rPr lang="lv-LV" sz="4000" dirty="0" smtClean="0">
                <a:solidFill>
                  <a:srgbClr val="0000FF"/>
                </a:solidFill>
                <a:effectLst>
                  <a:outerShdw blurRad="38100" dist="38100" dir="2700000" algn="tl">
                    <a:srgbClr val="C0C0C0"/>
                  </a:outerShdw>
                </a:effectLst>
              </a:rPr>
              <a:t>Uzņemšanas nosacījumi</a:t>
            </a:r>
            <a:r>
              <a:rPr lang="en-US" sz="4000" dirty="0" smtClean="0">
                <a:solidFill>
                  <a:srgbClr val="0000FF"/>
                </a:solidFill>
                <a:effectLst>
                  <a:outerShdw blurRad="38100" dist="38100" dir="2700000" algn="tl">
                    <a:srgbClr val="C0C0C0"/>
                  </a:outerShdw>
                </a:effectLst>
              </a:rPr>
              <a:t>:</a:t>
            </a:r>
            <a:br>
              <a:rPr lang="en-US" sz="4000" dirty="0" smtClean="0">
                <a:solidFill>
                  <a:srgbClr val="0000FF"/>
                </a:solidFill>
                <a:effectLst>
                  <a:outerShdw blurRad="38100" dist="38100" dir="2700000" algn="tl">
                    <a:srgbClr val="C0C0C0"/>
                  </a:outerShdw>
                </a:effectLst>
              </a:rPr>
            </a:br>
            <a:r>
              <a:rPr lang="lv-LV" sz="4000" dirty="0" smtClean="0">
                <a:solidFill>
                  <a:srgbClr val="0000FF"/>
                </a:solidFill>
                <a:effectLst>
                  <a:outerShdw blurRad="38100" dist="38100" dir="2700000" algn="tl">
                    <a:srgbClr val="C0C0C0"/>
                  </a:outerShdw>
                </a:effectLst>
              </a:rPr>
              <a:t>Direktīva</a:t>
            </a:r>
            <a:r>
              <a:rPr lang="en-US" sz="4000" dirty="0" smtClean="0">
                <a:solidFill>
                  <a:srgbClr val="0000FF"/>
                </a:solidFill>
                <a:effectLst>
                  <a:outerShdw blurRad="38100" dist="38100" dir="2700000" algn="tl">
                    <a:srgbClr val="C0C0C0"/>
                  </a:outerShdw>
                </a:effectLst>
              </a:rPr>
              <a:t> 2003/9/</a:t>
            </a:r>
            <a:r>
              <a:rPr lang="lv-LV" sz="4000" dirty="0" smtClean="0">
                <a:solidFill>
                  <a:srgbClr val="0000FF"/>
                </a:solidFill>
                <a:effectLst>
                  <a:outerShdw blurRad="38100" dist="38100" dir="2700000" algn="tl">
                    <a:srgbClr val="C0C0C0"/>
                  </a:outerShdw>
                </a:effectLst>
              </a:rPr>
              <a:t>EK</a:t>
            </a:r>
            <a:endParaRPr lang="en-US" sz="4000" dirty="0" smtClean="0">
              <a:solidFill>
                <a:srgbClr val="0000FF"/>
              </a:solidFill>
            </a:endParaRPr>
          </a:p>
        </p:txBody>
      </p:sp>
      <p:sp>
        <p:nvSpPr>
          <p:cNvPr id="21508" name="Rectangle 3"/>
          <p:cNvSpPr>
            <a:spLocks noGrp="1" noChangeArrowheads="1"/>
          </p:cNvSpPr>
          <p:nvPr>
            <p:ph type="body" idx="4294967295"/>
          </p:nvPr>
        </p:nvSpPr>
        <p:spPr>
          <a:xfrm>
            <a:off x="90488" y="1808163"/>
            <a:ext cx="8937625" cy="4500562"/>
          </a:xfrm>
        </p:spPr>
        <p:txBody>
          <a:bodyPr/>
          <a:lstStyle/>
          <a:p>
            <a:pPr eaLnBrk="1" hangingPunct="1">
              <a:lnSpc>
                <a:spcPct val="80000"/>
              </a:lnSpc>
            </a:pPr>
            <a:r>
              <a:rPr lang="lv-LV" sz="3100" b="1" dirty="0" smtClean="0">
                <a:solidFill>
                  <a:srgbClr val="FF0000"/>
                </a:solidFill>
              </a:rPr>
              <a:t>Mērķis</a:t>
            </a:r>
            <a:r>
              <a:rPr lang="en-US" sz="3100" dirty="0" smtClean="0"/>
              <a:t>: </a:t>
            </a:r>
            <a:r>
              <a:rPr lang="lv-LV" sz="2800" dirty="0" smtClean="0">
                <a:solidFill>
                  <a:schemeClr val="tx1"/>
                </a:solidFill>
                <a:latin typeface="+mn-lt"/>
                <a:ea typeface="+mn-ea"/>
                <a:cs typeface="+mn-cs"/>
              </a:rPr>
              <a:t>noteikt vienotus minimālos standartus patvēruma meklētāju uzņemšanai, nodrošinot viņiem cilvēka cienīgu dzīves līmeni visās ES dalībvalstīs</a:t>
            </a:r>
            <a:endParaRPr lang="lv-LV" sz="3100" dirty="0" smtClean="0"/>
          </a:p>
          <a:p>
            <a:pPr eaLnBrk="1" hangingPunct="1">
              <a:lnSpc>
                <a:spcPct val="80000"/>
              </a:lnSpc>
              <a:buFontTx/>
              <a:buNone/>
            </a:pPr>
            <a:endParaRPr lang="en-US" sz="3100" dirty="0" smtClean="0"/>
          </a:p>
          <a:p>
            <a:pPr lvl="1" eaLnBrk="1" hangingPunct="1">
              <a:lnSpc>
                <a:spcPct val="80000"/>
              </a:lnSpc>
              <a:buFontTx/>
              <a:buNone/>
            </a:pPr>
            <a:r>
              <a:rPr lang="en-US" sz="2400" dirty="0" smtClean="0"/>
              <a:t>	</a:t>
            </a:r>
            <a:r>
              <a:rPr lang="lv-LV" sz="2400" dirty="0" smtClean="0"/>
              <a:t>2.pants </a:t>
            </a:r>
            <a:r>
              <a:rPr lang="en-US" sz="2400" dirty="0" smtClean="0"/>
              <a:t>(k) – </a:t>
            </a:r>
            <a:r>
              <a:rPr lang="lv-LV" sz="2400" dirty="0" smtClean="0"/>
              <a:t>definē aizturēšanu kā </a:t>
            </a:r>
            <a:r>
              <a:rPr lang="en-US" sz="2400" dirty="0" smtClean="0"/>
              <a:t>“</a:t>
            </a:r>
            <a:r>
              <a:rPr lang="lv-LV" sz="2400" dirty="0" smtClean="0">
                <a:solidFill>
                  <a:schemeClr val="tx1"/>
                </a:solidFill>
                <a:latin typeface="+mn-lt"/>
                <a:cs typeface="+mn-cs"/>
              </a:rPr>
              <a:t>dalībvalsts veiktu patvēruma meklētāja ieslodzīšanu noteiktā vietā, kur pieteikuma iesniedzējam vai iesniedzējai ir liegta pārvietošanās brīvība”</a:t>
            </a:r>
            <a:r>
              <a:rPr lang="en-US" sz="2400" dirty="0" smtClean="0"/>
              <a:t>. </a:t>
            </a:r>
          </a:p>
          <a:p>
            <a:pPr lvl="1" eaLnBrk="1" hangingPunct="1">
              <a:lnSpc>
                <a:spcPct val="80000"/>
              </a:lnSpc>
              <a:buFontTx/>
              <a:buNone/>
            </a:pPr>
            <a:endParaRPr lang="en-US" sz="1200" dirty="0" smtClean="0"/>
          </a:p>
          <a:p>
            <a:pPr lvl="1" eaLnBrk="1" hangingPunct="1">
              <a:lnSpc>
                <a:spcPct val="80000"/>
              </a:lnSpc>
              <a:buFontTx/>
              <a:buNone/>
            </a:pPr>
            <a:r>
              <a:rPr lang="en-US" sz="2400" dirty="0" smtClean="0"/>
              <a:t>	</a:t>
            </a:r>
            <a:r>
              <a:rPr lang="lv-LV" sz="2400" dirty="0" smtClean="0"/>
              <a:t>Preambulas</a:t>
            </a:r>
            <a:r>
              <a:rPr lang="en-US" sz="2400" dirty="0" smtClean="0"/>
              <a:t> 10</a:t>
            </a:r>
            <a:r>
              <a:rPr lang="lv-LV" sz="2400" dirty="0" smtClean="0"/>
              <a:t>.</a:t>
            </a:r>
            <a:r>
              <a:rPr lang="en-US" sz="2400" dirty="0" smtClean="0"/>
              <a:t> </a:t>
            </a:r>
            <a:r>
              <a:rPr lang="lv-LV" sz="2400" dirty="0" smtClean="0"/>
              <a:t>un</a:t>
            </a:r>
            <a:r>
              <a:rPr lang="en-US" sz="2400" dirty="0" smtClean="0"/>
              <a:t> 13</a:t>
            </a:r>
            <a:r>
              <a:rPr lang="lv-LV" sz="2400" dirty="0" smtClean="0"/>
              <a:t>.punkts</a:t>
            </a:r>
            <a:r>
              <a:rPr lang="en-US" sz="2400" dirty="0" smtClean="0"/>
              <a:t> –</a:t>
            </a:r>
            <a:r>
              <a:rPr lang="lv-LV" sz="2400" dirty="0" smtClean="0"/>
              <a:t> aizturēto </a:t>
            </a:r>
            <a:r>
              <a:rPr lang="lv-LV" sz="2400" dirty="0" smtClean="0">
                <a:solidFill>
                  <a:schemeClr val="tx1"/>
                </a:solidFill>
                <a:latin typeface="+mn-lt"/>
                <a:cs typeface="+mn-cs"/>
              </a:rPr>
              <a:t>patvēruma meklētāju uzņemšanai jāapmierina viņu vajadzības šādā situācijā.</a:t>
            </a:r>
            <a:endParaRPr lang="en-US" sz="3000" dirty="0" smtClean="0"/>
          </a:p>
        </p:txBody>
      </p:sp>
      <p:sp>
        <p:nvSpPr>
          <p:cNvPr id="21509" name="Slide Number Placeholder 1"/>
          <p:cNvSpPr>
            <a:spLocks noGrp="1"/>
          </p:cNvSpPr>
          <p:nvPr>
            <p:ph type="sldNum" sz="quarter" idx="12"/>
          </p:nvPr>
        </p:nvSpPr>
        <p:spPr>
          <a:noFill/>
        </p:spPr>
        <p:txBody>
          <a:bodyPr/>
          <a:lstStyle/>
          <a:p>
            <a:fld id="{8A56BCF9-AE71-41B9-997D-EA1BBDCD9B8E}"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31775" y="274638"/>
            <a:ext cx="8480425" cy="1143000"/>
          </a:xfrm>
        </p:spPr>
        <p:txBody>
          <a:bodyPr/>
          <a:lstStyle/>
          <a:p>
            <a:r>
              <a:rPr lang="lv-LV" sz="3200" dirty="0" smtClean="0">
                <a:solidFill>
                  <a:srgbClr val="0000FF"/>
                </a:solidFill>
              </a:rPr>
              <a:t>Uzņemšanas direktīva: pārstrādātā redakcija </a:t>
            </a:r>
            <a:r>
              <a:rPr lang="en-GB" sz="3200" dirty="0" smtClean="0">
                <a:solidFill>
                  <a:srgbClr val="0000FF"/>
                </a:solidFill>
              </a:rPr>
              <a:t>(2011</a:t>
            </a:r>
            <a:r>
              <a:rPr lang="lv-LV" sz="3200" dirty="0" smtClean="0">
                <a:solidFill>
                  <a:srgbClr val="0000FF"/>
                </a:solidFill>
              </a:rPr>
              <a:t>.gada jūnijs</a:t>
            </a:r>
            <a:r>
              <a:rPr lang="en-GB" sz="3200" dirty="0" smtClean="0">
                <a:solidFill>
                  <a:srgbClr val="0000FF"/>
                </a:solidFill>
              </a:rPr>
              <a:t>)</a:t>
            </a:r>
            <a:endParaRPr lang="en-US" sz="3200" dirty="0" smtClean="0">
              <a:solidFill>
                <a:srgbClr val="0000FF"/>
              </a:solidFill>
            </a:endParaRPr>
          </a:p>
        </p:txBody>
      </p:sp>
      <p:sp>
        <p:nvSpPr>
          <p:cNvPr id="27651" name="Rectangle 3"/>
          <p:cNvSpPr>
            <a:spLocks noGrp="1" noChangeArrowheads="1"/>
          </p:cNvSpPr>
          <p:nvPr>
            <p:ph type="body" idx="1"/>
          </p:nvPr>
        </p:nvSpPr>
        <p:spPr>
          <a:xfrm>
            <a:off x="-1" y="2259013"/>
            <a:ext cx="5247075" cy="4185322"/>
          </a:xfrm>
          <a:ln>
            <a:solidFill>
              <a:schemeClr val="accent1"/>
            </a:solidFill>
          </a:ln>
        </p:spPr>
        <p:txBody>
          <a:bodyPr/>
          <a:lstStyle/>
          <a:p>
            <a:pPr eaLnBrk="1" hangingPunct="1">
              <a:lnSpc>
                <a:spcPct val="80000"/>
              </a:lnSpc>
              <a:buFont typeface="Arial" charset="0"/>
              <a:buChar char="–"/>
            </a:pPr>
            <a:endParaRPr lang="lv-LV" sz="2000" dirty="0" smtClean="0"/>
          </a:p>
          <a:p>
            <a:pPr eaLnBrk="1" hangingPunct="1">
              <a:lnSpc>
                <a:spcPct val="80000"/>
              </a:lnSpc>
              <a:buFont typeface="Arial" charset="0"/>
              <a:buChar char="–"/>
            </a:pPr>
            <a:r>
              <a:rPr lang="lv-LV" sz="2000" dirty="0" smtClean="0"/>
              <a:t>Pieprasa norādīt </a:t>
            </a:r>
            <a:r>
              <a:rPr lang="lv-LV" sz="2000" b="1" dirty="0" smtClean="0">
                <a:solidFill>
                  <a:srgbClr val="0000FF"/>
                </a:solidFill>
              </a:rPr>
              <a:t>pamatojumu</a:t>
            </a:r>
            <a:r>
              <a:rPr lang="en-GB" sz="2000" dirty="0" smtClean="0"/>
              <a:t>:</a:t>
            </a:r>
          </a:p>
          <a:p>
            <a:pPr lvl="1" eaLnBrk="1" hangingPunct="1">
              <a:lnSpc>
                <a:spcPct val="80000"/>
              </a:lnSpc>
              <a:buFontTx/>
              <a:buNone/>
            </a:pPr>
            <a:r>
              <a:rPr lang="en-GB" sz="1800" dirty="0" smtClean="0"/>
              <a:t>(</a:t>
            </a:r>
            <a:r>
              <a:rPr lang="lv-LV" sz="1800" dirty="0" smtClean="0"/>
              <a:t>ne tikai tādēļ, ka persona pieprasa patvērumu; pakļauts nepieciešamības un aizturēšanas alternatīvu izvērtējumam</a:t>
            </a:r>
            <a:r>
              <a:rPr lang="en-GB" sz="1800" dirty="0" smtClean="0"/>
              <a:t>);</a:t>
            </a:r>
          </a:p>
          <a:p>
            <a:pPr lvl="1" eaLnBrk="1" hangingPunct="1">
              <a:lnSpc>
                <a:spcPct val="80000"/>
              </a:lnSpc>
              <a:buFontTx/>
              <a:buNone/>
            </a:pPr>
            <a:endParaRPr lang="en-GB" sz="1800" dirty="0" smtClean="0"/>
          </a:p>
          <a:p>
            <a:pPr eaLnBrk="1" hangingPunct="1">
              <a:lnSpc>
                <a:spcPct val="80000"/>
              </a:lnSpc>
              <a:buFont typeface="Arial" charset="0"/>
              <a:buChar char="–"/>
            </a:pPr>
            <a:r>
              <a:rPr lang="lv-LV" sz="2000" b="1" dirty="0" smtClean="0">
                <a:solidFill>
                  <a:srgbClr val="0000FF"/>
                </a:solidFill>
              </a:rPr>
              <a:t>4 pamati </a:t>
            </a:r>
            <a:r>
              <a:rPr lang="lv-LV" sz="2000" dirty="0" smtClean="0"/>
              <a:t>aizturēšanai</a:t>
            </a:r>
            <a:r>
              <a:rPr lang="en-GB" sz="2000" dirty="0" smtClean="0"/>
              <a:t>:</a:t>
            </a:r>
            <a:r>
              <a:rPr lang="en-GB" sz="2000" i="1" dirty="0" smtClean="0"/>
              <a:t> </a:t>
            </a:r>
          </a:p>
          <a:p>
            <a:pPr eaLnBrk="1" hangingPunct="1">
              <a:lnSpc>
                <a:spcPct val="80000"/>
              </a:lnSpc>
              <a:buFont typeface="Arial" charset="0"/>
              <a:buNone/>
            </a:pPr>
            <a:r>
              <a:rPr lang="en-GB" sz="2000" i="1" dirty="0" smtClean="0"/>
              <a:t>	- </a:t>
            </a:r>
            <a:r>
              <a:rPr lang="lv-LV" sz="2000" i="1" dirty="0" smtClean="0"/>
              <a:t>lai noteiktu</a:t>
            </a:r>
            <a:r>
              <a:rPr lang="en-GB" sz="2000" i="1" dirty="0" smtClean="0"/>
              <a:t>/</a:t>
            </a:r>
            <a:r>
              <a:rPr lang="lv-LV" sz="2000" i="1" dirty="0" smtClean="0"/>
              <a:t>pārbaudītu identitāti/pilsonību</a:t>
            </a:r>
            <a:r>
              <a:rPr lang="en-GB" sz="2000" i="1" dirty="0" smtClean="0"/>
              <a:t>;</a:t>
            </a:r>
          </a:p>
          <a:p>
            <a:pPr eaLnBrk="1" hangingPunct="1">
              <a:lnSpc>
                <a:spcPct val="80000"/>
              </a:lnSpc>
              <a:buFont typeface="Arial" charset="0"/>
              <a:buNone/>
            </a:pPr>
            <a:r>
              <a:rPr lang="en-GB" sz="2000" i="1" dirty="0" smtClean="0"/>
              <a:t>	- </a:t>
            </a:r>
            <a:r>
              <a:rPr lang="lv-LV" sz="2000" i="1" dirty="0" smtClean="0"/>
              <a:t>lai noteiktu patvēruma pieprasīšanas elementus</a:t>
            </a:r>
            <a:r>
              <a:rPr lang="en-GB" sz="2000" i="1" dirty="0" smtClean="0"/>
              <a:t> </a:t>
            </a:r>
            <a:r>
              <a:rPr lang="lv-LV" sz="2000" i="1" dirty="0" smtClean="0"/>
              <a:t>(vienīgi sākotnējā intervijā);</a:t>
            </a:r>
            <a:endParaRPr lang="en-GB" sz="2000" i="1" dirty="0" smtClean="0"/>
          </a:p>
          <a:p>
            <a:pPr eaLnBrk="1" hangingPunct="1">
              <a:lnSpc>
                <a:spcPct val="80000"/>
              </a:lnSpc>
              <a:buFont typeface="Arial" charset="0"/>
              <a:buNone/>
            </a:pPr>
            <a:r>
              <a:rPr lang="en-GB" sz="2000" i="1" dirty="0" smtClean="0"/>
              <a:t>	- </a:t>
            </a:r>
            <a:r>
              <a:rPr lang="lv-LV" sz="2000" i="1" dirty="0" smtClean="0"/>
              <a:t>lai izlemtu par tiesībām ieceļot</a:t>
            </a:r>
            <a:r>
              <a:rPr lang="en-GB" sz="2000" i="1" dirty="0" smtClean="0"/>
              <a:t>;</a:t>
            </a:r>
          </a:p>
          <a:p>
            <a:pPr eaLnBrk="1" hangingPunct="1">
              <a:lnSpc>
                <a:spcPct val="80000"/>
              </a:lnSpc>
              <a:buFont typeface="Arial" charset="0"/>
              <a:buNone/>
            </a:pPr>
            <a:r>
              <a:rPr lang="en-GB" sz="2000" i="1" dirty="0" smtClean="0"/>
              <a:t>	- </a:t>
            </a:r>
            <a:r>
              <a:rPr lang="lv-LV" sz="2000" i="1" dirty="0" smtClean="0"/>
              <a:t> lai aizsargātu nacionālo drošību/sabiedrisko kārtību.</a:t>
            </a:r>
            <a:endParaRPr lang="en-GB" sz="2000" i="1" dirty="0" smtClean="0"/>
          </a:p>
          <a:p>
            <a:pPr eaLnBrk="1" hangingPunct="1">
              <a:lnSpc>
                <a:spcPct val="80000"/>
              </a:lnSpc>
              <a:buFont typeface="Arial" charset="0"/>
              <a:buNone/>
            </a:pPr>
            <a:r>
              <a:rPr lang="en-GB" sz="2000" i="1" dirty="0" smtClean="0"/>
              <a:t>				</a:t>
            </a:r>
            <a:r>
              <a:rPr lang="lv-LV" sz="2000" b="1" i="1" dirty="0" smtClean="0">
                <a:solidFill>
                  <a:srgbClr val="0000FF"/>
                </a:solidFill>
              </a:rPr>
              <a:t>8.panta trešā daļa</a:t>
            </a:r>
            <a:endParaRPr lang="en-GB" sz="2000" b="1" i="1" dirty="0" smtClean="0">
              <a:solidFill>
                <a:srgbClr val="0000FF"/>
              </a:solidFill>
            </a:endParaRPr>
          </a:p>
          <a:p>
            <a:pPr eaLnBrk="1" hangingPunct="1">
              <a:lnSpc>
                <a:spcPct val="80000"/>
              </a:lnSpc>
              <a:buFontTx/>
              <a:buNone/>
            </a:pPr>
            <a:endParaRPr lang="en-US" sz="2000" i="1" dirty="0" smtClean="0"/>
          </a:p>
          <a:p>
            <a:pPr>
              <a:lnSpc>
                <a:spcPct val="80000"/>
              </a:lnSpc>
              <a:buFont typeface="Arial" charset="0"/>
              <a:buNone/>
            </a:pPr>
            <a:endParaRPr lang="en-US" sz="2000" dirty="0" smtClean="0">
              <a:solidFill>
                <a:schemeClr val="accent2"/>
              </a:solidFill>
            </a:endParaRPr>
          </a:p>
        </p:txBody>
      </p:sp>
      <p:sp>
        <p:nvSpPr>
          <p:cNvPr id="27652" name="Slide Number Placeholder 1"/>
          <p:cNvSpPr>
            <a:spLocks noGrp="1"/>
          </p:cNvSpPr>
          <p:nvPr>
            <p:ph type="sldNum" sz="quarter" idx="12"/>
          </p:nvPr>
        </p:nvSpPr>
        <p:spPr>
          <a:noFill/>
        </p:spPr>
        <p:txBody>
          <a:bodyPr/>
          <a:lstStyle/>
          <a:p>
            <a:fld id="{0C7393DE-D4B4-47C1-A96D-C193AF044002}" type="slidenum">
              <a:rPr lang="en-US" smtClean="0"/>
              <a:pPr/>
              <a:t>5</a:t>
            </a:fld>
            <a:endParaRPr lang="en-US" smtClean="0"/>
          </a:p>
        </p:txBody>
      </p:sp>
      <p:pic>
        <p:nvPicPr>
          <p:cNvPr id="27653" name="Picture 6" descr="5228089747_d204a47428_z"/>
          <p:cNvPicPr>
            <a:picLocks noChangeAspect="1" noChangeArrowheads="1"/>
          </p:cNvPicPr>
          <p:nvPr/>
        </p:nvPicPr>
        <p:blipFill>
          <a:blip r:embed="rId3" cstate="print"/>
          <a:srcRect/>
          <a:stretch>
            <a:fillRect/>
          </a:stretch>
        </p:blipFill>
        <p:spPr bwMode="auto">
          <a:xfrm>
            <a:off x="4987925" y="2484438"/>
            <a:ext cx="4175125" cy="2341562"/>
          </a:xfrm>
          <a:prstGeom prst="rect">
            <a:avLst/>
          </a:prstGeom>
          <a:noFill/>
          <a:ln w="9525">
            <a:noFill/>
            <a:miter lim="800000"/>
            <a:headEnd/>
            <a:tailEnd/>
          </a:ln>
        </p:spPr>
      </p:pic>
      <p:sp>
        <p:nvSpPr>
          <p:cNvPr id="27654" name="Rectangle 8"/>
          <p:cNvSpPr>
            <a:spLocks noChangeArrowheads="1"/>
          </p:cNvSpPr>
          <p:nvPr/>
        </p:nvSpPr>
        <p:spPr bwMode="auto">
          <a:xfrm>
            <a:off x="26988" y="4868863"/>
            <a:ext cx="9117012" cy="701675"/>
          </a:xfrm>
          <a:prstGeom prst="rect">
            <a:avLst/>
          </a:prstGeom>
          <a:noFill/>
          <a:ln w="9525">
            <a:noFill/>
            <a:miter lim="800000"/>
            <a:headEnd/>
            <a:tailEnd/>
          </a:ln>
        </p:spPr>
        <p:txBody>
          <a:bodyPr>
            <a:spAutoFit/>
          </a:bodyPr>
          <a:lstStyle/>
          <a:p>
            <a:pPr lvl="1" eaLnBrk="0" hangingPunct="0"/>
            <a:r>
              <a:rPr lang="en-GB" sz="2000" b="0"/>
              <a:t> </a:t>
            </a:r>
          </a:p>
          <a:p>
            <a:pPr eaLnBrk="0" hangingPunct="0"/>
            <a:r>
              <a:rPr lang="en-GB" sz="2000" b="0" i="1">
                <a:solidFill>
                  <a:schemeClr val="accent2"/>
                </a:solidFill>
              </a:rPr>
              <a:t>   </a:t>
            </a:r>
            <a:endParaRPr lang="en-US" sz="2000" b="0" i="1">
              <a:solidFill>
                <a:schemeClr val="accent2"/>
              </a:solidFill>
            </a:endParaRPr>
          </a:p>
        </p:txBody>
      </p:sp>
      <p:sp>
        <p:nvSpPr>
          <p:cNvPr id="27655" name="Rectangle 9"/>
          <p:cNvSpPr>
            <a:spLocks noChangeArrowheads="1"/>
          </p:cNvSpPr>
          <p:nvPr/>
        </p:nvSpPr>
        <p:spPr bwMode="auto">
          <a:xfrm>
            <a:off x="476545" y="1493785"/>
            <a:ext cx="8132354" cy="830997"/>
          </a:xfrm>
          <a:prstGeom prst="rect">
            <a:avLst/>
          </a:prstGeom>
          <a:noFill/>
          <a:ln w="9525">
            <a:noFill/>
            <a:miter lim="800000"/>
            <a:headEnd/>
            <a:tailEnd/>
          </a:ln>
        </p:spPr>
        <p:txBody>
          <a:bodyPr wrap="none">
            <a:spAutoFit/>
          </a:bodyPr>
          <a:lstStyle/>
          <a:p>
            <a:pPr>
              <a:lnSpc>
                <a:spcPct val="90000"/>
              </a:lnSpc>
              <a:spcBef>
                <a:spcPct val="20000"/>
              </a:spcBef>
            </a:pPr>
            <a:r>
              <a:rPr lang="lv-LV" sz="2400" b="0" dirty="0" smtClean="0"/>
              <a:t>Nosaka aizturēšanas detalizētāku reglamentāciju (jaunais </a:t>
            </a:r>
          </a:p>
          <a:p>
            <a:pPr>
              <a:lnSpc>
                <a:spcPct val="90000"/>
              </a:lnSpc>
              <a:spcBef>
                <a:spcPct val="20000"/>
              </a:spcBef>
            </a:pPr>
            <a:r>
              <a:rPr lang="lv-LV" sz="2400" b="0" dirty="0" smtClean="0"/>
              <a:t>8.pants)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98425"/>
            <a:ext cx="9144000" cy="1143000"/>
          </a:xfrm>
        </p:spPr>
        <p:txBody>
          <a:bodyPr/>
          <a:lstStyle/>
          <a:p>
            <a:r>
              <a:rPr lang="lv-LV" sz="4000" dirty="0" smtClean="0">
                <a:solidFill>
                  <a:srgbClr val="0000FF"/>
                </a:solidFill>
              </a:rPr>
              <a:t>Uzņemšanas direktīva: pārstrādātā redakcija (2)</a:t>
            </a:r>
            <a:endParaRPr lang="en-US" sz="4000" dirty="0" smtClean="0">
              <a:solidFill>
                <a:srgbClr val="0000FF"/>
              </a:solidFill>
            </a:endParaRPr>
          </a:p>
        </p:txBody>
      </p:sp>
      <p:sp>
        <p:nvSpPr>
          <p:cNvPr id="28675" name="Rectangle 3"/>
          <p:cNvSpPr>
            <a:spLocks noGrp="1" noChangeArrowheads="1"/>
          </p:cNvSpPr>
          <p:nvPr>
            <p:ph type="body" idx="1"/>
          </p:nvPr>
        </p:nvSpPr>
        <p:spPr>
          <a:xfrm>
            <a:off x="0" y="1358900"/>
            <a:ext cx="9144000" cy="4525963"/>
          </a:xfrm>
        </p:spPr>
        <p:txBody>
          <a:bodyPr/>
          <a:lstStyle/>
          <a:p>
            <a:pPr>
              <a:lnSpc>
                <a:spcPct val="80000"/>
              </a:lnSpc>
            </a:pPr>
            <a:r>
              <a:rPr lang="lv-LV" sz="2000" b="1" dirty="0" smtClean="0">
                <a:solidFill>
                  <a:srgbClr val="0000FF"/>
                </a:solidFill>
              </a:rPr>
              <a:t>Aizturēšanas apstākļi </a:t>
            </a:r>
            <a:r>
              <a:rPr lang="en-GB" sz="2000" dirty="0" smtClean="0"/>
              <a:t>– </a:t>
            </a:r>
            <a:r>
              <a:rPr lang="lv-LV" sz="2000" dirty="0" smtClean="0"/>
              <a:t>pārstrādātā redakcija nosaka </a:t>
            </a:r>
            <a:r>
              <a:rPr lang="en-GB" sz="2000" dirty="0" smtClean="0"/>
              <a:t>‘</a:t>
            </a:r>
            <a:r>
              <a:rPr lang="lv-LV" sz="2000" dirty="0" smtClean="0"/>
              <a:t>īpašas aizturēšanas iestādes</a:t>
            </a:r>
            <a:r>
              <a:rPr lang="en-GB" sz="2000" dirty="0" smtClean="0"/>
              <a:t>’ (</a:t>
            </a:r>
            <a:r>
              <a:rPr lang="lv-LV" sz="2000" i="1" dirty="0" smtClean="0"/>
              <a:t>t.i., ne cietumi krimināltiesiskā nozīmē</a:t>
            </a:r>
            <a:r>
              <a:rPr lang="en-GB" sz="2000" i="1" dirty="0" smtClean="0"/>
              <a:t>); “</a:t>
            </a:r>
            <a:r>
              <a:rPr lang="lv-LV" sz="2000" i="1" dirty="0" smtClean="0"/>
              <a:t>vislabāk</a:t>
            </a:r>
            <a:r>
              <a:rPr lang="en-GB" sz="2000" i="1" dirty="0" smtClean="0"/>
              <a:t>” </a:t>
            </a:r>
            <a:r>
              <a:rPr lang="lv-LV" sz="2000" i="1" dirty="0" smtClean="0"/>
              <a:t>atsevišķi no neregulārajiem imigrantiem </a:t>
            </a:r>
            <a:r>
              <a:rPr lang="en-GB" sz="2000" dirty="0" smtClean="0"/>
              <a:t>– </a:t>
            </a:r>
            <a:r>
              <a:rPr lang="lv-LV" sz="2000" dirty="0" smtClean="0"/>
              <a:t>10.pants</a:t>
            </a:r>
            <a:r>
              <a:rPr lang="en-GB" sz="2000" dirty="0" smtClean="0"/>
              <a:t>; “</a:t>
            </a:r>
            <a:r>
              <a:rPr lang="lv-LV" sz="2000" i="1" dirty="0" smtClean="0"/>
              <a:t>uz cik iespējams īsāku laiku</a:t>
            </a:r>
            <a:r>
              <a:rPr lang="en-GB" sz="2000" dirty="0" smtClean="0"/>
              <a:t>” </a:t>
            </a:r>
            <a:r>
              <a:rPr lang="lv-LV" sz="2000" dirty="0" smtClean="0"/>
              <a:t>un</a:t>
            </a:r>
            <a:r>
              <a:rPr lang="en-GB" sz="2000" dirty="0" smtClean="0"/>
              <a:t> “</a:t>
            </a:r>
            <a:r>
              <a:rPr lang="lv-LV" sz="2000" i="1" dirty="0" smtClean="0"/>
              <a:t>procedūru kavēšanās nav pamats aizturēšanas turpināšanai</a:t>
            </a:r>
            <a:r>
              <a:rPr lang="en-GB" sz="2000" dirty="0" smtClean="0"/>
              <a:t>” – </a:t>
            </a:r>
            <a:r>
              <a:rPr lang="lv-LV" sz="2000" dirty="0" smtClean="0"/>
              <a:t>9.panta pirmā daļa.</a:t>
            </a:r>
            <a:endParaRPr lang="en-GB" sz="2000" dirty="0" smtClean="0"/>
          </a:p>
          <a:p>
            <a:pPr>
              <a:lnSpc>
                <a:spcPct val="80000"/>
              </a:lnSpc>
            </a:pPr>
            <a:endParaRPr lang="en-GB" sz="2000" dirty="0" smtClean="0"/>
          </a:p>
          <a:p>
            <a:pPr>
              <a:lnSpc>
                <a:spcPct val="80000"/>
              </a:lnSpc>
            </a:pPr>
            <a:r>
              <a:rPr lang="lv-LV" sz="2000" b="1" dirty="0" smtClean="0">
                <a:solidFill>
                  <a:srgbClr val="0000FF"/>
                </a:solidFill>
              </a:rPr>
              <a:t>Uzņemšanas nosacījumi </a:t>
            </a:r>
            <a:r>
              <a:rPr lang="lv-LV" sz="2000" dirty="0" smtClean="0">
                <a:solidFill>
                  <a:srgbClr val="000000"/>
                </a:solidFill>
              </a:rPr>
              <a:t>jāpiemēro arī aizturēšanā</a:t>
            </a:r>
            <a:r>
              <a:rPr lang="en-GB" sz="2000" dirty="0" smtClean="0"/>
              <a:t>; </a:t>
            </a:r>
            <a:r>
              <a:rPr lang="lv-LV" sz="2000" dirty="0" smtClean="0"/>
              <a:t>Dublinas lietās</a:t>
            </a:r>
          </a:p>
          <a:p>
            <a:pPr>
              <a:lnSpc>
                <a:spcPct val="80000"/>
              </a:lnSpc>
            </a:pPr>
            <a:endParaRPr lang="lv-LV" sz="2000" dirty="0" smtClean="0"/>
          </a:p>
          <a:p>
            <a:pPr>
              <a:lnSpc>
                <a:spcPct val="80000"/>
              </a:lnSpc>
            </a:pPr>
            <a:r>
              <a:rPr lang="lv-LV" sz="2000" b="1" dirty="0" smtClean="0">
                <a:solidFill>
                  <a:srgbClr val="0000FF"/>
                </a:solidFill>
              </a:rPr>
              <a:t>Mazaizsargāto personu </a:t>
            </a:r>
            <a:r>
              <a:rPr lang="lv-LV" sz="2000" dirty="0" smtClean="0"/>
              <a:t>aizturēšanas ierobežojumi: </a:t>
            </a:r>
            <a:r>
              <a:rPr lang="lv-LV" sz="1800" i="1" dirty="0" smtClean="0"/>
              <a:t>vienīgi, ja nepasliktina veselības stāvokli </a:t>
            </a:r>
            <a:r>
              <a:rPr lang="en-GB" sz="1600" i="1" dirty="0" smtClean="0"/>
              <a:t>(</a:t>
            </a:r>
            <a:r>
              <a:rPr lang="en-GB" sz="1600" i="1" dirty="0" err="1" smtClean="0"/>
              <a:t>Rahimi</a:t>
            </a:r>
            <a:r>
              <a:rPr lang="en-GB" sz="1600" i="1" dirty="0" smtClean="0"/>
              <a:t> v. Greece</a:t>
            </a:r>
            <a:r>
              <a:rPr lang="en-GB" sz="1600" dirty="0" smtClean="0"/>
              <a:t>, </a:t>
            </a:r>
            <a:r>
              <a:rPr lang="lv-LV" sz="1600" dirty="0" smtClean="0"/>
              <a:t>ECT</a:t>
            </a:r>
            <a:r>
              <a:rPr lang="en-GB" sz="1600" dirty="0" smtClean="0"/>
              <a:t>, App. No. 8687/08, </a:t>
            </a:r>
            <a:r>
              <a:rPr lang="lv-LV" sz="1600" dirty="0" smtClean="0"/>
              <a:t>25.04.</a:t>
            </a:r>
            <a:r>
              <a:rPr lang="en-GB" sz="1600" dirty="0" smtClean="0"/>
              <a:t>2011)</a:t>
            </a:r>
            <a:endParaRPr lang="en-GB" sz="1600" i="1" dirty="0" smtClean="0"/>
          </a:p>
          <a:p>
            <a:pPr>
              <a:lnSpc>
                <a:spcPct val="80000"/>
              </a:lnSpc>
              <a:buFontTx/>
              <a:buNone/>
            </a:pPr>
            <a:r>
              <a:rPr lang="en-GB" sz="2000" i="1" dirty="0" smtClean="0"/>
              <a:t>		- </a:t>
            </a:r>
            <a:r>
              <a:rPr lang="en-GB" sz="1800" i="1" dirty="0" smtClean="0"/>
              <a:t>(?) </a:t>
            </a:r>
            <a:r>
              <a:rPr lang="lv-LV" sz="1800" i="1" dirty="0" smtClean="0"/>
              <a:t>mehānisms, lai noteiktu īpašas vajadzības </a:t>
            </a:r>
            <a:r>
              <a:rPr lang="en-GB" sz="1800" i="1" dirty="0" smtClean="0"/>
              <a:t>(</a:t>
            </a:r>
            <a:r>
              <a:rPr lang="lv-LV" sz="1800" i="1" dirty="0" smtClean="0"/>
              <a:t>21.-22.pants</a:t>
            </a:r>
            <a:r>
              <a:rPr lang="en-GB" sz="1800" i="1" dirty="0" smtClean="0"/>
              <a:t>)</a:t>
            </a:r>
          </a:p>
          <a:p>
            <a:pPr>
              <a:lnSpc>
                <a:spcPct val="80000"/>
              </a:lnSpc>
              <a:buFontTx/>
              <a:buNone/>
            </a:pPr>
            <a:r>
              <a:rPr lang="en-GB" sz="1800" i="1" dirty="0" smtClean="0"/>
              <a:t>		- (?) </a:t>
            </a:r>
            <a:r>
              <a:rPr lang="lv-LV" sz="1800" i="1" dirty="0" smtClean="0"/>
              <a:t>aizliegums aizturēt nepilngadīgos bez pavadības </a:t>
            </a:r>
            <a:r>
              <a:rPr lang="en-GB" sz="1800" i="1" dirty="0" smtClean="0"/>
              <a:t>(</a:t>
            </a:r>
            <a:r>
              <a:rPr lang="lv-LV" sz="1800" i="1" dirty="0" smtClean="0"/>
              <a:t>11.pants</a:t>
            </a:r>
            <a:r>
              <a:rPr lang="en-GB" sz="1800" i="1" dirty="0" smtClean="0"/>
              <a:t>– “</a:t>
            </a:r>
            <a:r>
              <a:rPr lang="lv-LV" sz="1800" i="1" dirty="0" smtClean="0"/>
              <a:t>īpašos izņēmuma gadījumos</a:t>
            </a:r>
            <a:r>
              <a:rPr lang="en-GB" sz="1800" i="1" dirty="0" smtClean="0"/>
              <a:t>”)</a:t>
            </a:r>
          </a:p>
          <a:p>
            <a:pPr>
              <a:lnSpc>
                <a:spcPct val="80000"/>
              </a:lnSpc>
              <a:buFontTx/>
              <a:buNone/>
            </a:pPr>
            <a:endParaRPr lang="en-GB" sz="1800" i="1" dirty="0" smtClean="0"/>
          </a:p>
          <a:p>
            <a:pPr>
              <a:lnSpc>
                <a:spcPct val="80000"/>
              </a:lnSpc>
            </a:pPr>
            <a:r>
              <a:rPr lang="lv-LV" sz="2000" b="1" dirty="0" smtClean="0">
                <a:solidFill>
                  <a:srgbClr val="0000FF"/>
                </a:solidFill>
              </a:rPr>
              <a:t>Aizturēšanas pārskatīšana tiesā </a:t>
            </a:r>
            <a:r>
              <a:rPr lang="en-GB" sz="2000" dirty="0" smtClean="0"/>
              <a:t>– </a:t>
            </a:r>
            <a:r>
              <a:rPr lang="lv-LV" sz="2000" dirty="0" smtClean="0"/>
              <a:t>ik pēc saprātīga laika posma</a:t>
            </a:r>
            <a:r>
              <a:rPr lang="en-GB" sz="2000" dirty="0" smtClean="0"/>
              <a:t>; </a:t>
            </a:r>
            <a:r>
              <a:rPr lang="lv-LV" sz="2000" dirty="0" smtClean="0"/>
              <a:t>bezmaksas juridiskā palīdzība</a:t>
            </a:r>
            <a:r>
              <a:rPr lang="en-GB" sz="2000" dirty="0" smtClean="0"/>
              <a:t>, </a:t>
            </a:r>
            <a:r>
              <a:rPr lang="lv-LV" sz="2000" dirty="0" smtClean="0"/>
              <a:t>9.panta piektā daļa</a:t>
            </a:r>
            <a:endParaRPr lang="en-GB" sz="2000" dirty="0" smtClean="0"/>
          </a:p>
          <a:p>
            <a:pPr>
              <a:lnSpc>
                <a:spcPct val="80000"/>
              </a:lnSpc>
            </a:pPr>
            <a:endParaRPr lang="en-GB" sz="2000" dirty="0" smtClean="0"/>
          </a:p>
          <a:p>
            <a:pPr>
              <a:lnSpc>
                <a:spcPct val="80000"/>
              </a:lnSpc>
            </a:pPr>
            <a:r>
              <a:rPr lang="lv-LV" sz="2000" b="1" dirty="0" smtClean="0">
                <a:solidFill>
                  <a:srgbClr val="0000FF"/>
                </a:solidFill>
              </a:rPr>
              <a:t>Aizturēšanas alternatīvas</a:t>
            </a:r>
            <a:r>
              <a:rPr lang="en-GB" sz="2000" dirty="0" smtClean="0"/>
              <a:t> </a:t>
            </a:r>
            <a:r>
              <a:rPr lang="lv-LV" sz="2000" dirty="0" smtClean="0"/>
              <a:t>nacionālajās likuma normās</a:t>
            </a:r>
            <a:r>
              <a:rPr lang="en-GB" sz="2000" dirty="0" smtClean="0"/>
              <a:t>, </a:t>
            </a:r>
            <a:r>
              <a:rPr lang="lv-LV" sz="2000" dirty="0" smtClean="0"/>
              <a:t>8.panta ceturtā daļa </a:t>
            </a:r>
            <a:endParaRPr lang="en-GB" sz="2000" dirty="0" smtClean="0"/>
          </a:p>
        </p:txBody>
      </p:sp>
      <p:sp>
        <p:nvSpPr>
          <p:cNvPr id="28676" name="Slide Number Placeholder 1"/>
          <p:cNvSpPr>
            <a:spLocks noGrp="1"/>
          </p:cNvSpPr>
          <p:nvPr>
            <p:ph type="sldNum" sz="quarter" idx="12"/>
          </p:nvPr>
        </p:nvSpPr>
        <p:spPr>
          <a:noFill/>
        </p:spPr>
        <p:txBody>
          <a:bodyPr/>
          <a:lstStyle/>
          <a:p>
            <a:fld id="{61E4A34E-8BB8-4EA1-90BE-BF4F21A7A112}"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761F044E-34D6-4F04-8B31-4EC890091CA3}" type="slidenum">
              <a:rPr lang="en-US"/>
              <a:pPr>
                <a:defRPr/>
              </a:pPr>
              <a:t>7</a:t>
            </a:fld>
            <a:endParaRPr lang="en-US"/>
          </a:p>
        </p:txBody>
      </p:sp>
      <p:sp>
        <p:nvSpPr>
          <p:cNvPr id="111618" name="Espace réservé du numéro de diapositiv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47F95973-F0B6-46D0-80C8-4FAF671BCBFD}" type="slidenum">
              <a:rPr lang="en-US" sz="1400" b="0">
                <a:solidFill>
                  <a:srgbClr val="000000"/>
                </a:solidFill>
              </a:rPr>
              <a:pPr algn="r"/>
              <a:t>7</a:t>
            </a:fld>
            <a:endParaRPr lang="en-US" sz="1400" b="0">
              <a:solidFill>
                <a:srgbClr val="000000"/>
              </a:solidFill>
            </a:endParaRPr>
          </a:p>
        </p:txBody>
      </p:sp>
      <p:sp>
        <p:nvSpPr>
          <p:cNvPr id="111619" name="Rectangle 2"/>
          <p:cNvSpPr>
            <a:spLocks noGrp="1" noChangeArrowheads="1"/>
          </p:cNvSpPr>
          <p:nvPr>
            <p:ph type="title" idx="4294967295"/>
          </p:nvPr>
        </p:nvSpPr>
        <p:spPr>
          <a:xfrm>
            <a:off x="457200" y="274637"/>
            <a:ext cx="8229600" cy="1219147"/>
          </a:xfrm>
        </p:spPr>
        <p:txBody>
          <a:bodyPr/>
          <a:lstStyle/>
          <a:p>
            <a:pPr eaLnBrk="1" hangingPunct="1"/>
            <a:r>
              <a:rPr lang="lv-LV" sz="3000" dirty="0" smtClean="0">
                <a:solidFill>
                  <a:srgbClr val="0000FF"/>
                </a:solidFill>
              </a:rPr>
              <a:t>Dublinas</a:t>
            </a:r>
            <a:r>
              <a:rPr lang="en-US" sz="3000" dirty="0" smtClean="0">
                <a:solidFill>
                  <a:srgbClr val="0000FF"/>
                </a:solidFill>
              </a:rPr>
              <a:t> II </a:t>
            </a:r>
            <a:r>
              <a:rPr lang="lv-LV" sz="3000" dirty="0" smtClean="0">
                <a:solidFill>
                  <a:srgbClr val="0000FF"/>
                </a:solidFill>
              </a:rPr>
              <a:t>Regula</a:t>
            </a:r>
            <a:r>
              <a:rPr lang="en-US" sz="3000" dirty="0" smtClean="0">
                <a:solidFill>
                  <a:srgbClr val="0000FF"/>
                </a:solidFill>
              </a:rPr>
              <a:t> </a:t>
            </a:r>
            <a:r>
              <a:rPr lang="lv-LV" sz="3000" dirty="0" smtClean="0">
                <a:solidFill>
                  <a:srgbClr val="0000FF"/>
                </a:solidFill>
              </a:rPr>
              <a:t>EK</a:t>
            </a:r>
            <a:r>
              <a:rPr lang="en-US" sz="3000" dirty="0" smtClean="0">
                <a:solidFill>
                  <a:srgbClr val="0000FF"/>
                </a:solidFill>
              </a:rPr>
              <a:t> </a:t>
            </a:r>
            <a:r>
              <a:rPr lang="lv-LV" sz="3000" dirty="0" smtClean="0">
                <a:solidFill>
                  <a:srgbClr val="0000FF"/>
                </a:solidFill>
              </a:rPr>
              <a:t>Nr.</a:t>
            </a:r>
            <a:r>
              <a:rPr lang="en-US" sz="3000" dirty="0" smtClean="0">
                <a:solidFill>
                  <a:srgbClr val="0000FF"/>
                </a:solidFill>
              </a:rPr>
              <a:t>343/2003</a:t>
            </a:r>
            <a:r>
              <a:rPr lang="lv-LV" sz="3000" dirty="0" smtClean="0">
                <a:solidFill>
                  <a:srgbClr val="0000FF"/>
                </a:solidFill>
              </a:rPr>
              <a:t>,</a:t>
            </a:r>
            <a:r>
              <a:rPr lang="en-US" sz="3000" dirty="0" smtClean="0">
                <a:solidFill>
                  <a:srgbClr val="0000FF"/>
                </a:solidFill>
              </a:rPr>
              <a:t/>
            </a:r>
            <a:br>
              <a:rPr lang="en-US" sz="3000" dirty="0" smtClean="0">
                <a:solidFill>
                  <a:srgbClr val="0000FF"/>
                </a:solidFill>
              </a:rPr>
            </a:br>
            <a:r>
              <a:rPr lang="lv-LV" sz="3000" dirty="0" smtClean="0">
                <a:solidFill>
                  <a:srgbClr val="0000FF"/>
                </a:solidFill>
              </a:rPr>
              <a:t>ko piemēro ar </a:t>
            </a:r>
            <a:r>
              <a:rPr lang="en-US" sz="3000" dirty="0" err="1" smtClean="0">
                <a:solidFill>
                  <a:srgbClr val="0000FF"/>
                </a:solidFill>
              </a:rPr>
              <a:t>Eurodac</a:t>
            </a:r>
            <a:r>
              <a:rPr lang="en-US" sz="3000" dirty="0" smtClean="0">
                <a:solidFill>
                  <a:srgbClr val="0000FF"/>
                </a:solidFill>
              </a:rPr>
              <a:t> </a:t>
            </a:r>
            <a:r>
              <a:rPr lang="lv-LV" sz="3000" dirty="0" smtClean="0">
                <a:solidFill>
                  <a:srgbClr val="0000FF"/>
                </a:solidFill>
              </a:rPr>
              <a:t>Regulu</a:t>
            </a:r>
            <a:r>
              <a:rPr lang="en-US" sz="3000" dirty="0" smtClean="0">
                <a:solidFill>
                  <a:srgbClr val="0000FF"/>
                </a:solidFill>
              </a:rPr>
              <a:t> </a:t>
            </a:r>
            <a:r>
              <a:rPr lang="lv-LV" sz="3000" dirty="0" smtClean="0">
                <a:solidFill>
                  <a:srgbClr val="0000FF"/>
                </a:solidFill>
              </a:rPr>
              <a:t>EK</a:t>
            </a:r>
            <a:r>
              <a:rPr lang="en-US" sz="3000" dirty="0" smtClean="0">
                <a:solidFill>
                  <a:srgbClr val="0000FF"/>
                </a:solidFill>
              </a:rPr>
              <a:t> </a:t>
            </a:r>
            <a:r>
              <a:rPr lang="lv-LV" sz="3000" dirty="0" smtClean="0">
                <a:solidFill>
                  <a:srgbClr val="0000FF"/>
                </a:solidFill>
              </a:rPr>
              <a:t>Nr.</a:t>
            </a:r>
            <a:r>
              <a:rPr lang="en-US" sz="3000" dirty="0" smtClean="0">
                <a:solidFill>
                  <a:srgbClr val="0000FF"/>
                </a:solidFill>
              </a:rPr>
              <a:t>2725/2000</a:t>
            </a:r>
          </a:p>
        </p:txBody>
      </p:sp>
      <p:sp>
        <p:nvSpPr>
          <p:cNvPr id="111620" name="Rectangle 3"/>
          <p:cNvSpPr>
            <a:spLocks noGrp="1" noChangeArrowheads="1"/>
          </p:cNvSpPr>
          <p:nvPr>
            <p:ph type="body" idx="4294967295"/>
          </p:nvPr>
        </p:nvSpPr>
        <p:spPr/>
        <p:txBody>
          <a:bodyPr/>
          <a:lstStyle/>
          <a:p>
            <a:pPr eaLnBrk="1" hangingPunct="1">
              <a:lnSpc>
                <a:spcPct val="90000"/>
              </a:lnSpc>
            </a:pPr>
            <a:r>
              <a:rPr lang="lv-LV" dirty="0" smtClean="0"/>
              <a:t>Saistoša visām dalībvalstīm,</a:t>
            </a:r>
            <a:r>
              <a:rPr lang="en-GB" dirty="0" smtClean="0"/>
              <a:t> plus </a:t>
            </a:r>
            <a:r>
              <a:rPr lang="lv-LV" dirty="0" smtClean="0"/>
              <a:t>Norvēģijai</a:t>
            </a:r>
            <a:r>
              <a:rPr lang="en-GB" dirty="0" smtClean="0"/>
              <a:t>, </a:t>
            </a:r>
            <a:r>
              <a:rPr lang="lv-LV" dirty="0" smtClean="0"/>
              <a:t>Šveicei un </a:t>
            </a:r>
            <a:r>
              <a:rPr lang="lv-LV" dirty="0" err="1" smtClean="0"/>
              <a:t>Īslandei</a:t>
            </a:r>
            <a:endParaRPr lang="en-US" dirty="0" smtClean="0"/>
          </a:p>
          <a:p>
            <a:pPr eaLnBrk="1" hangingPunct="1">
              <a:lnSpc>
                <a:spcPct val="90000"/>
              </a:lnSpc>
            </a:pPr>
            <a:r>
              <a:rPr lang="lv-LV" dirty="0" smtClean="0"/>
              <a:t>Paredzēta, lai noteiktu valsti, kas ir atbildīga</a:t>
            </a:r>
            <a:r>
              <a:rPr lang="en-US" dirty="0" smtClean="0"/>
              <a:t> </a:t>
            </a:r>
            <a:r>
              <a:rPr lang="lv-LV" dirty="0" smtClean="0"/>
              <a:t>par patvēruma pieteikuma izskatīšanu</a:t>
            </a:r>
            <a:endParaRPr lang="en-US" b="1" dirty="0" smtClean="0"/>
          </a:p>
          <a:p>
            <a:pPr eaLnBrk="1" hangingPunct="1">
              <a:lnSpc>
                <a:spcPct val="90000"/>
              </a:lnSpc>
            </a:pPr>
            <a:r>
              <a:rPr lang="lv-LV" dirty="0" smtClean="0"/>
              <a:t>Pieteikums ir jāizskata ‘vienai dalībvalstij’ </a:t>
            </a:r>
            <a:r>
              <a:rPr lang="en-GB" dirty="0" smtClean="0"/>
              <a:t>(</a:t>
            </a:r>
            <a:r>
              <a:rPr lang="lv-LV" dirty="0" smtClean="0"/>
              <a:t>3.panta pirmā daļa</a:t>
            </a:r>
            <a:r>
              <a:rPr lang="en-GB" dirty="0" smtClean="0"/>
              <a:t>)</a:t>
            </a:r>
          </a:p>
          <a:p>
            <a:pPr eaLnBrk="1" hangingPunct="1">
              <a:lnSpc>
                <a:spcPct val="90000"/>
              </a:lnSpc>
            </a:pPr>
            <a:r>
              <a:rPr lang="en-GB" b="1" dirty="0" err="1" smtClean="0"/>
              <a:t>Eurodac</a:t>
            </a:r>
            <a:r>
              <a:rPr lang="en-GB" dirty="0" smtClean="0"/>
              <a:t>: </a:t>
            </a:r>
            <a:r>
              <a:rPr lang="lv-LV" dirty="0" smtClean="0"/>
              <a:t>patvēruma meklētāju un neregulāri ieceļojošu/valstī esošu personu pirkstu nospiedumu datubāze</a:t>
            </a:r>
            <a:endParaRPr lang="en-GB" dirty="0" smtClean="0"/>
          </a:p>
          <a:p>
            <a:pPr lvl="1" eaLnBrk="1" hangingPunct="1">
              <a:lnSpc>
                <a:spcPct val="90000"/>
              </a:lnSpc>
            </a:pPr>
            <a:endParaRPr lang="en-US" sz="2000" dirty="0" smtClean="0">
              <a:solidFill>
                <a:schemeClr val="accent2"/>
              </a:solidFill>
            </a:endParaRPr>
          </a:p>
          <a:p>
            <a:pPr lvl="1"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918C78FE-9A3C-4D9F-802E-25C40AC3AD75}" type="slidenum">
              <a:rPr lang="en-US"/>
              <a:pPr>
                <a:defRPr/>
              </a:pPr>
              <a:t>8</a:t>
            </a:fld>
            <a:endParaRPr lang="en-US"/>
          </a:p>
        </p:txBody>
      </p:sp>
      <p:sp>
        <p:nvSpPr>
          <p:cNvPr id="152578" name="Rectangle 2"/>
          <p:cNvSpPr>
            <a:spLocks noGrp="1" noChangeArrowheads="1"/>
          </p:cNvSpPr>
          <p:nvPr>
            <p:ph type="title" idx="4294967295"/>
          </p:nvPr>
        </p:nvSpPr>
        <p:spPr/>
        <p:txBody>
          <a:bodyPr/>
          <a:lstStyle/>
          <a:p>
            <a:r>
              <a:rPr lang="en-GB" sz="4000" dirty="0" smtClean="0">
                <a:solidFill>
                  <a:srgbClr val="0066FF"/>
                </a:solidFill>
              </a:rPr>
              <a:t>Dublin</a:t>
            </a:r>
            <a:r>
              <a:rPr lang="lv-LV" sz="4000" dirty="0" err="1" smtClean="0">
                <a:solidFill>
                  <a:srgbClr val="0066FF"/>
                </a:solidFill>
              </a:rPr>
              <a:t>as</a:t>
            </a:r>
            <a:r>
              <a:rPr lang="en-GB" sz="4000" dirty="0" smtClean="0">
                <a:solidFill>
                  <a:srgbClr val="0066FF"/>
                </a:solidFill>
              </a:rPr>
              <a:t> II </a:t>
            </a:r>
            <a:r>
              <a:rPr lang="lv-LV" sz="4000" dirty="0" smtClean="0">
                <a:solidFill>
                  <a:srgbClr val="0066FF"/>
                </a:solidFill>
              </a:rPr>
              <a:t>regula: pārstrādātā redakcija </a:t>
            </a:r>
            <a:r>
              <a:rPr lang="en-GB" sz="4000" dirty="0" smtClean="0">
                <a:solidFill>
                  <a:srgbClr val="0066FF"/>
                </a:solidFill>
              </a:rPr>
              <a:t>(2008):</a:t>
            </a:r>
            <a:endParaRPr lang="en-US" sz="4000" dirty="0" smtClean="0">
              <a:solidFill>
                <a:srgbClr val="0066FF"/>
              </a:solidFill>
            </a:endParaRPr>
          </a:p>
        </p:txBody>
      </p:sp>
      <p:sp>
        <p:nvSpPr>
          <p:cNvPr id="152579" name="Rectangle 3"/>
          <p:cNvSpPr>
            <a:spLocks noGrp="1" noChangeArrowheads="1"/>
          </p:cNvSpPr>
          <p:nvPr>
            <p:ph type="body" idx="4294967295"/>
          </p:nvPr>
        </p:nvSpPr>
        <p:spPr>
          <a:xfrm>
            <a:off x="457200" y="1268413"/>
            <a:ext cx="8229600" cy="4857750"/>
          </a:xfrm>
        </p:spPr>
        <p:txBody>
          <a:bodyPr/>
          <a:lstStyle/>
          <a:p>
            <a:pPr>
              <a:lnSpc>
                <a:spcPct val="80000"/>
              </a:lnSpc>
              <a:buFontTx/>
              <a:buNone/>
            </a:pPr>
            <a:endParaRPr lang="lv-LV" sz="2400" dirty="0" smtClean="0"/>
          </a:p>
          <a:p>
            <a:pPr>
              <a:lnSpc>
                <a:spcPct val="80000"/>
              </a:lnSpc>
              <a:buFontTx/>
              <a:buNone/>
            </a:pPr>
            <a:r>
              <a:rPr lang="lv-LV" sz="2400" dirty="0" smtClean="0"/>
              <a:t>EK ierosina</a:t>
            </a:r>
            <a:r>
              <a:rPr lang="en-GB" sz="2400" dirty="0" smtClean="0"/>
              <a:t>:</a:t>
            </a:r>
          </a:p>
          <a:p>
            <a:pPr>
              <a:lnSpc>
                <a:spcPct val="80000"/>
              </a:lnSpc>
            </a:pPr>
            <a:r>
              <a:rPr lang="lv-LV" sz="2000" dirty="0" smtClean="0"/>
              <a:t>Plašākas</a:t>
            </a:r>
            <a:r>
              <a:rPr lang="en-GB" sz="2000" dirty="0" smtClean="0"/>
              <a:t> ‘</a:t>
            </a:r>
            <a:r>
              <a:rPr lang="lv-LV" sz="2000" b="1" dirty="0" err="1" smtClean="0">
                <a:solidFill>
                  <a:srgbClr val="0000FF"/>
                </a:solidFill>
              </a:rPr>
              <a:t>diskrecionārās</a:t>
            </a:r>
            <a:r>
              <a:rPr lang="lv-LV" sz="2000" b="1" dirty="0" smtClean="0">
                <a:solidFill>
                  <a:srgbClr val="0000FF"/>
                </a:solidFill>
              </a:rPr>
              <a:t> klauzulas</a:t>
            </a:r>
            <a:r>
              <a:rPr lang="en-GB" sz="2000" dirty="0" smtClean="0"/>
              <a:t>’ – </a:t>
            </a:r>
            <a:r>
              <a:rPr lang="lv-LV" sz="2000" dirty="0" smtClean="0"/>
              <a:t>atļaujot dalībvalstīm</a:t>
            </a:r>
            <a:r>
              <a:rPr lang="en-GB" sz="2000" dirty="0" smtClean="0"/>
              <a:t> </a:t>
            </a:r>
            <a:r>
              <a:rPr lang="lv-LV" sz="2000" dirty="0" smtClean="0"/>
              <a:t>uzņemties atbildību vairāk lietās</a:t>
            </a:r>
            <a:endParaRPr lang="en-GB" sz="2000" dirty="0" smtClean="0"/>
          </a:p>
          <a:p>
            <a:pPr>
              <a:lnSpc>
                <a:spcPct val="80000"/>
              </a:lnSpc>
            </a:pPr>
            <a:r>
              <a:rPr lang="lv-LV" sz="2000" dirty="0" smtClean="0"/>
              <a:t>Vairāk </a:t>
            </a:r>
            <a:r>
              <a:rPr lang="lv-LV" sz="2000" b="1" dirty="0" smtClean="0">
                <a:solidFill>
                  <a:srgbClr val="0000FF"/>
                </a:solidFill>
              </a:rPr>
              <a:t>tiesību</a:t>
            </a:r>
            <a:r>
              <a:rPr lang="lv-LV" sz="2000" dirty="0" smtClean="0"/>
              <a:t> </a:t>
            </a:r>
            <a:r>
              <a:rPr lang="lv-LV" sz="2000" b="1" dirty="0" smtClean="0">
                <a:solidFill>
                  <a:srgbClr val="0000FF"/>
                </a:solidFill>
              </a:rPr>
              <a:t>nepilngadīgajiem bez pavadības/nošķirtajiem bērniem </a:t>
            </a:r>
            <a:r>
              <a:rPr lang="en-GB" sz="2000" dirty="0" smtClean="0"/>
              <a:t>– </a:t>
            </a:r>
            <a:r>
              <a:rPr lang="lv-LV" sz="2000" dirty="0" smtClean="0"/>
              <a:t>nepilngadīgo bez pavadības aizturēšanas aizliegums</a:t>
            </a:r>
            <a:r>
              <a:rPr lang="en-GB" sz="2000" dirty="0" smtClean="0"/>
              <a:t>- </a:t>
            </a:r>
            <a:r>
              <a:rPr lang="lv-LV" sz="2000" dirty="0" smtClean="0"/>
              <a:t>27.panta vienpadsmitā daļa</a:t>
            </a:r>
            <a:r>
              <a:rPr lang="en-GB" sz="2000" dirty="0" smtClean="0"/>
              <a:t>!</a:t>
            </a:r>
          </a:p>
          <a:p>
            <a:pPr>
              <a:lnSpc>
                <a:spcPct val="80000"/>
              </a:lnSpc>
            </a:pPr>
            <a:r>
              <a:rPr lang="lv-LV" sz="2000" dirty="0" smtClean="0"/>
              <a:t>Ierobežojumi </a:t>
            </a:r>
            <a:r>
              <a:rPr lang="lv-LV" sz="2000" b="1" dirty="0" smtClean="0">
                <a:solidFill>
                  <a:srgbClr val="0000FF"/>
                </a:solidFill>
              </a:rPr>
              <a:t>aizturēšanai Dublinas procedūras ietvaros</a:t>
            </a:r>
            <a:r>
              <a:rPr lang="lv-LV" sz="2000" b="1" dirty="0" smtClean="0"/>
              <a:t> </a:t>
            </a:r>
            <a:r>
              <a:rPr lang="en-GB" sz="2000" dirty="0" smtClean="0"/>
              <a:t>(</a:t>
            </a:r>
            <a:r>
              <a:rPr lang="lv-LV" sz="2000" dirty="0" smtClean="0"/>
              <a:t>nepieciešamības tests</a:t>
            </a:r>
            <a:r>
              <a:rPr lang="en-GB" sz="2000" dirty="0" smtClean="0"/>
              <a:t>?, </a:t>
            </a:r>
            <a:r>
              <a:rPr lang="lv-LV" sz="2000" dirty="0" smtClean="0"/>
              <a:t>aizturēšanas alternatīvas</a:t>
            </a:r>
            <a:r>
              <a:rPr lang="en-GB" sz="2000" dirty="0" smtClean="0"/>
              <a:t>, </a:t>
            </a:r>
            <a:r>
              <a:rPr lang="lv-LV" sz="2000" dirty="0" smtClean="0"/>
              <a:t>tikai pēc paziņošanas par pārvietošanu</a:t>
            </a:r>
            <a:r>
              <a:rPr lang="en-GB" sz="2000" dirty="0" smtClean="0"/>
              <a:t>, “</a:t>
            </a:r>
            <a:r>
              <a:rPr lang="lv-LV" sz="2000" i="1" dirty="0" smtClean="0"/>
              <a:t>uz iespējami visīsāko laika posmu</a:t>
            </a:r>
            <a:r>
              <a:rPr lang="en-GB" sz="2000" dirty="0" smtClean="0"/>
              <a:t>”)</a:t>
            </a:r>
            <a:endParaRPr lang="en-GB" sz="2000" b="1" dirty="0" smtClean="0"/>
          </a:p>
          <a:p>
            <a:pPr>
              <a:lnSpc>
                <a:spcPct val="80000"/>
              </a:lnSpc>
            </a:pPr>
            <a:r>
              <a:rPr lang="lv-LV" sz="2000" b="1" dirty="0" smtClean="0">
                <a:solidFill>
                  <a:srgbClr val="0000FF"/>
                </a:solidFill>
              </a:rPr>
              <a:t>Bēgšanas risks </a:t>
            </a:r>
            <a:r>
              <a:rPr lang="en-GB" sz="2000" dirty="0" smtClean="0"/>
              <a:t>– </a:t>
            </a:r>
            <a:r>
              <a:rPr lang="lv-LV" sz="2000" dirty="0" smtClean="0"/>
              <a:t>kritērijiem jābūt noteiktiem tiesību aktos! </a:t>
            </a:r>
            <a:endParaRPr lang="en-GB" sz="2000" b="1" dirty="0" smtClean="0"/>
          </a:p>
          <a:p>
            <a:pPr>
              <a:lnSpc>
                <a:spcPct val="80000"/>
              </a:lnSpc>
            </a:pPr>
            <a:r>
              <a:rPr lang="lv-LV" sz="2000" dirty="0" smtClean="0"/>
              <a:t>Lielākas </a:t>
            </a:r>
            <a:r>
              <a:rPr lang="lv-LV" sz="2000" b="1" dirty="0" smtClean="0">
                <a:solidFill>
                  <a:srgbClr val="0000FF"/>
                </a:solidFill>
              </a:rPr>
              <a:t>procesuālās garantijas</a:t>
            </a:r>
            <a:r>
              <a:rPr lang="en-GB" sz="2000" dirty="0" smtClean="0"/>
              <a:t>, </a:t>
            </a:r>
            <a:r>
              <a:rPr lang="lv-LV" sz="2000" dirty="0" smtClean="0"/>
              <a:t>ietverot praktiskus līdzekļus, lai pārsūdzētu pārvietošanas lēmumu</a:t>
            </a:r>
            <a:r>
              <a:rPr lang="en-GB" sz="2000" dirty="0" smtClean="0"/>
              <a:t>, </a:t>
            </a:r>
            <a:r>
              <a:rPr lang="lv-LV" sz="2000" dirty="0" smtClean="0"/>
              <a:t>valodas/bezmaksas juridiskā palīdzība</a:t>
            </a:r>
            <a:endParaRPr lang="en-GB" sz="2000" dirty="0" smtClean="0"/>
          </a:p>
          <a:p>
            <a:pPr>
              <a:lnSpc>
                <a:spcPct val="80000"/>
              </a:lnSpc>
              <a:buFontTx/>
              <a:buNone/>
            </a:pPr>
            <a:endParaRPr lang="en-GB" sz="2000" dirty="0" smtClean="0"/>
          </a:p>
          <a:p>
            <a:pPr>
              <a:lnSpc>
                <a:spcPct val="80000"/>
              </a:lnSpc>
            </a:pPr>
            <a:r>
              <a:rPr lang="en-GB" sz="2000" b="1" dirty="0" smtClean="0"/>
              <a:t>NB!</a:t>
            </a:r>
            <a:r>
              <a:rPr lang="en-GB" sz="2000" dirty="0" smtClean="0"/>
              <a:t> </a:t>
            </a:r>
            <a:r>
              <a:rPr lang="lv-LV" sz="2000" dirty="0" smtClean="0"/>
              <a:t>27.pants </a:t>
            </a:r>
            <a:r>
              <a:rPr lang="en-GB" sz="2000" dirty="0" smtClean="0"/>
              <a:t>– </a:t>
            </a:r>
            <a:r>
              <a:rPr lang="lv-LV" sz="2000" dirty="0" smtClean="0"/>
              <a:t>aizturēšanas apstākļu un aizturēto garantiju trūkums, pretstatā labotajai pārstrādātajai uzņemšanas nosacījumu direktīvai/Atgriešanas direktīvai</a:t>
            </a:r>
          </a:p>
          <a:p>
            <a:pPr lvl="1">
              <a:lnSpc>
                <a:spcPct val="80000"/>
              </a:lnSpc>
              <a:buNone/>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pPr>
              <a:defRPr/>
            </a:pPr>
            <a:fld id="{D4095AA6-42A4-4C33-8B16-85C7C6A4AB12}" type="slidenum">
              <a:rPr lang="en-US"/>
              <a:pPr>
                <a:defRPr/>
              </a:pPr>
              <a:t>9</a:t>
            </a:fld>
            <a:endParaRPr lang="en-US"/>
          </a:p>
        </p:txBody>
      </p:sp>
      <p:sp>
        <p:nvSpPr>
          <p:cNvPr id="65537" name="Espace réservé du numéro de diapositiv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8A021081-7C7A-4977-9D14-32025956F76D}" type="slidenum">
              <a:rPr lang="en-US" sz="1400" b="0"/>
              <a:pPr algn="r"/>
              <a:t>9</a:t>
            </a:fld>
            <a:endParaRPr lang="en-US" sz="1400" b="0"/>
          </a:p>
        </p:txBody>
      </p:sp>
      <p:sp>
        <p:nvSpPr>
          <p:cNvPr id="65538" name="Rectangle 2"/>
          <p:cNvSpPr>
            <a:spLocks noGrp="1" noChangeArrowheads="1"/>
          </p:cNvSpPr>
          <p:nvPr>
            <p:ph type="title" idx="4294967295"/>
          </p:nvPr>
        </p:nvSpPr>
        <p:spPr/>
        <p:txBody>
          <a:bodyPr/>
          <a:lstStyle/>
          <a:p>
            <a:pPr eaLnBrk="1" hangingPunct="1"/>
            <a:r>
              <a:rPr lang="lv-LV" sz="4000" dirty="0" smtClean="0">
                <a:solidFill>
                  <a:srgbClr val="0066FF"/>
                </a:solidFill>
              </a:rPr>
              <a:t>Patvēruma procedūru direktīva </a:t>
            </a:r>
            <a:r>
              <a:rPr lang="en-US" sz="4000" dirty="0" smtClean="0">
                <a:solidFill>
                  <a:srgbClr val="0066FF"/>
                </a:solidFill>
              </a:rPr>
              <a:t>2005/85/</a:t>
            </a:r>
            <a:r>
              <a:rPr lang="lv-LV" sz="4000" dirty="0" smtClean="0">
                <a:solidFill>
                  <a:srgbClr val="0066FF"/>
                </a:solidFill>
              </a:rPr>
              <a:t>EK</a:t>
            </a:r>
            <a:endParaRPr lang="en-US" sz="4000" dirty="0" smtClean="0">
              <a:solidFill>
                <a:srgbClr val="0066FF"/>
              </a:solidFill>
            </a:endParaRPr>
          </a:p>
        </p:txBody>
      </p:sp>
      <p:sp>
        <p:nvSpPr>
          <p:cNvPr id="65539" name="Rectangle 3"/>
          <p:cNvSpPr>
            <a:spLocks noGrp="1" noChangeArrowheads="1"/>
          </p:cNvSpPr>
          <p:nvPr>
            <p:ph type="body" idx="4294967295"/>
          </p:nvPr>
        </p:nvSpPr>
        <p:spPr/>
        <p:txBody>
          <a:bodyPr/>
          <a:lstStyle/>
          <a:p>
            <a:pPr eaLnBrk="1" hangingPunct="1">
              <a:lnSpc>
                <a:spcPct val="80000"/>
              </a:lnSpc>
            </a:pPr>
            <a:r>
              <a:rPr lang="lv-LV" sz="2000" b="1" dirty="0" smtClean="0">
                <a:solidFill>
                  <a:srgbClr val="FF0000"/>
                </a:solidFill>
              </a:rPr>
              <a:t>Mērķis</a:t>
            </a:r>
            <a:r>
              <a:rPr lang="en-US" sz="2000" dirty="0" smtClean="0"/>
              <a:t>: </a:t>
            </a:r>
            <a:r>
              <a:rPr lang="lv-LV" sz="2000" dirty="0" smtClean="0"/>
              <a:t>noteikt</a:t>
            </a:r>
            <a:r>
              <a:rPr lang="en-US" sz="2000" dirty="0" smtClean="0"/>
              <a:t> </a:t>
            </a:r>
            <a:r>
              <a:rPr lang="lv-LV" sz="2000" b="1" dirty="0" smtClean="0">
                <a:solidFill>
                  <a:srgbClr val="0000FF"/>
                </a:solidFill>
              </a:rPr>
              <a:t>minimālos standartus procedūrām</a:t>
            </a:r>
            <a:r>
              <a:rPr lang="lv-LV" sz="2000" dirty="0" smtClean="0">
                <a:solidFill>
                  <a:srgbClr val="002060"/>
                </a:solidFill>
              </a:rPr>
              <a:t>, kurās izskata pieteikumus bēgļa statusam</a:t>
            </a:r>
          </a:p>
          <a:p>
            <a:pPr eaLnBrk="1" hangingPunct="1">
              <a:lnSpc>
                <a:spcPct val="80000"/>
              </a:lnSpc>
              <a:buFontTx/>
              <a:buNone/>
            </a:pPr>
            <a:endParaRPr lang="en-US" sz="2000" dirty="0" smtClean="0"/>
          </a:p>
          <a:p>
            <a:pPr eaLnBrk="1" hangingPunct="1">
              <a:lnSpc>
                <a:spcPct val="80000"/>
              </a:lnSpc>
              <a:buFontTx/>
              <a:buNone/>
            </a:pPr>
            <a:r>
              <a:rPr lang="lv-LV" sz="2000" b="1" dirty="0" smtClean="0">
                <a:solidFill>
                  <a:srgbClr val="0000FF"/>
                </a:solidFill>
              </a:rPr>
              <a:t>Paredz garantiju minimumu</a:t>
            </a:r>
            <a:r>
              <a:rPr lang="en-US" sz="2000" dirty="0" smtClean="0"/>
              <a:t>, </a:t>
            </a:r>
            <a:r>
              <a:rPr lang="lv-LV" sz="2000" dirty="0" smtClean="0"/>
              <a:t>t.sk.:</a:t>
            </a:r>
            <a:r>
              <a:rPr lang="en-US" sz="2000" i="1" dirty="0" smtClean="0">
                <a:solidFill>
                  <a:srgbClr val="0066FF"/>
                </a:solidFill>
              </a:rPr>
              <a:t> </a:t>
            </a:r>
          </a:p>
          <a:p>
            <a:pPr eaLnBrk="1" hangingPunct="1">
              <a:lnSpc>
                <a:spcPct val="80000"/>
              </a:lnSpc>
              <a:buFontTx/>
              <a:buNone/>
            </a:pPr>
            <a:r>
              <a:rPr lang="en-US" sz="2000" i="1" dirty="0" smtClean="0">
                <a:solidFill>
                  <a:srgbClr val="0066FF"/>
                </a:solidFill>
              </a:rPr>
              <a:t>     </a:t>
            </a:r>
            <a:r>
              <a:rPr lang="en-US" sz="2000" i="1" dirty="0" smtClean="0"/>
              <a:t>- </a:t>
            </a:r>
            <a:r>
              <a:rPr lang="lv-LV" sz="2000" dirty="0" smtClean="0"/>
              <a:t>patvēruma meklētāju aizturēšanas aizliegums (18.pants), ja vien tas pamatots + ātra tiesas pārskatīšana;</a:t>
            </a:r>
          </a:p>
          <a:p>
            <a:pPr eaLnBrk="1" hangingPunct="1">
              <a:lnSpc>
                <a:spcPct val="80000"/>
              </a:lnSpc>
              <a:buFontTx/>
              <a:buNone/>
            </a:pPr>
            <a:r>
              <a:rPr lang="en-GB" sz="2000" dirty="0" smtClean="0"/>
              <a:t>	- </a:t>
            </a:r>
            <a:r>
              <a:rPr lang="lv-LV" sz="2000" dirty="0" smtClean="0"/>
              <a:t>juridiskais konsultants vai padomdevējs var piekļūt slēgtajām zonām, piemēram, aizturēšanas telpām un tranzīta zonām (16.panta otrā daļa);</a:t>
            </a:r>
          </a:p>
          <a:p>
            <a:pPr eaLnBrk="1" hangingPunct="1">
              <a:lnSpc>
                <a:spcPct val="80000"/>
              </a:lnSpc>
              <a:buFontTx/>
              <a:buNone/>
            </a:pPr>
            <a:r>
              <a:rPr lang="en-US" sz="2000" dirty="0" smtClean="0"/>
              <a:t>	- </a:t>
            </a:r>
            <a:r>
              <a:rPr lang="lv-LV" sz="2000" dirty="0" smtClean="0"/>
              <a:t>UNHCR ir atļauta pieeja patvēruma meklētājiem, tostarp tiem, kas ir aizturēti un atrodas lidostu vai ostu tranzīta zonās (21.panta pirmā daļa)</a:t>
            </a:r>
          </a:p>
          <a:p>
            <a:pPr eaLnBrk="1" hangingPunct="1">
              <a:lnSpc>
                <a:spcPct val="80000"/>
              </a:lnSpc>
              <a:buFontTx/>
              <a:buNone/>
            </a:pPr>
            <a:endParaRPr lang="lv-LV" sz="2000" dirty="0" smtClean="0"/>
          </a:p>
          <a:p>
            <a:pPr eaLnBrk="1" hangingPunct="1">
              <a:lnSpc>
                <a:spcPct val="80000"/>
              </a:lnSpc>
              <a:buFontTx/>
              <a:buNone/>
            </a:pPr>
            <a:r>
              <a:rPr lang="lv-LV" sz="2000" b="1" dirty="0" smtClean="0">
                <a:solidFill>
                  <a:srgbClr val="0000FF"/>
                </a:solidFill>
              </a:rPr>
              <a:t>Nostiprina</a:t>
            </a:r>
            <a:r>
              <a:rPr lang="lv-LV" sz="2000" dirty="0" smtClean="0"/>
              <a:t> tiesības uz ‘efektīvu tiesību aizsardzību’ pret pirmās instances negatīvo lēmumu.</a:t>
            </a:r>
            <a:endParaRPr lang="en-US" sz="2000" dirty="0" smtClean="0"/>
          </a:p>
          <a:p>
            <a:pPr eaLnBrk="1" hangingPunct="1">
              <a:lnSpc>
                <a:spcPct val="80000"/>
              </a:lnSpc>
              <a:buFontTx/>
              <a:buNone/>
            </a:pPr>
            <a:endParaRPr lang="en-US" sz="2000" dirty="0" smtClean="0"/>
          </a:p>
          <a:p>
            <a:pPr eaLnBrk="1" hangingPunct="1">
              <a:lnSpc>
                <a:spcPct val="80000"/>
              </a:lnSpc>
            </a:pPr>
            <a:endParaRPr lang="en-US" sz="2000" dirty="0" smtClean="0"/>
          </a:p>
        </p:txBody>
      </p:sp>
      <p:sp>
        <p:nvSpPr>
          <p:cNvPr id="65540" name="Slide Number Placeholder 1"/>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C0D378E-FC27-4244-ADD3-4862F3420597}" type="slidenum">
              <a:rPr lang="en-US" sz="1400" b="0"/>
              <a:pPr algn="r"/>
              <a:t>9</a:t>
            </a:fld>
            <a:endParaRPr lang="en-US" sz="14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10023</TotalTime>
  <Words>1784</Words>
  <Application>Microsoft Office PowerPoint</Application>
  <PresentationFormat>On-screen Show (4:3)</PresentationFormat>
  <Paragraphs>187</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      ES patvēruma jomas ACQUE: Patvēruma meklētāju aizturēšana   </vt:lpstr>
      <vt:lpstr>Hronoloģija: ES patvēruma jomas tiesību akti</vt:lpstr>
      <vt:lpstr>ES patvēruma tiesību akti ES Pamattiesību harta</vt:lpstr>
      <vt:lpstr>Uzņemšanas nosacījumi: Direktīva 2003/9/EK</vt:lpstr>
      <vt:lpstr>Uzņemšanas direktīva: pārstrādātā redakcija (2011.gada jūnijs)</vt:lpstr>
      <vt:lpstr>Uzņemšanas direktīva: pārstrādātā redakcija (2)</vt:lpstr>
      <vt:lpstr>Dublinas II Regula EK Nr.343/2003, ko piemēro ar Eurodac Regulu EK Nr.2725/2000</vt:lpstr>
      <vt:lpstr>Dublinas II regula: pārstrādātā redakcija (2008):</vt:lpstr>
      <vt:lpstr>Patvēruma procedūru direktīva 2005/85/EK</vt:lpstr>
      <vt:lpstr>Patvēruma procedūru direktīva: pārstrādātā redakcija (2009.g.dec.- 2011.g.jūnijs)</vt:lpstr>
      <vt:lpstr>Patvēruma procedūru direktīva: pārstrādātā redakcija (2)</vt:lpstr>
      <vt:lpstr>Praktiski padomi saistībā ar aizturēšanas alternatīvām</vt:lpstr>
      <vt:lpstr>Praktiski padomi saistībā ar aizturēšanas alternatīvām</vt:lpstr>
      <vt:lpstr>Ja nav iespējams tās piemērot,  ir jārespektē procesuālās garantijas</vt:lpstr>
      <vt:lpstr>Procesuālās garantijas (turpin.):</vt:lpstr>
      <vt:lpstr>Izņēmuma pamati aizturēšanai saskaņā ar UNHCR 1999.gada vadlīnijām:</vt:lpstr>
      <vt:lpstr>Slide 17</vt:lpstr>
      <vt:lpstr>Slide 18</vt:lpstr>
    </vt:vector>
  </TitlesOfParts>
  <Company>UNHCR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UNHCRUser</dc:creator>
  <cp:lastModifiedBy>user</cp:lastModifiedBy>
  <cp:revision>263</cp:revision>
  <dcterms:created xsi:type="dcterms:W3CDTF">2005-05-18T15:54:33Z</dcterms:created>
  <dcterms:modified xsi:type="dcterms:W3CDTF">2012-06-26T11:05:11Z</dcterms:modified>
</cp:coreProperties>
</file>