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1" r:id="rId2"/>
    <p:sldId id="292" r:id="rId3"/>
    <p:sldId id="335" r:id="rId4"/>
    <p:sldId id="336" r:id="rId5"/>
    <p:sldId id="340" r:id="rId6"/>
    <p:sldId id="341" r:id="rId7"/>
    <p:sldId id="322" r:id="rId8"/>
    <p:sldId id="339" r:id="rId9"/>
    <p:sldId id="301" r:id="rId10"/>
    <p:sldId id="302" r:id="rId11"/>
    <p:sldId id="334" r:id="rId12"/>
    <p:sldId id="320" r:id="rId13"/>
  </p:sldIdLst>
  <p:sldSz cx="9144000" cy="6858000" type="screen4x3"/>
  <p:notesSz cx="6797675" cy="992505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BFF"/>
    <a:srgbClr val="FFCCCC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61" autoAdjust="0"/>
    <p:restoredTop sz="68919" autoAdjust="0"/>
  </p:normalViewPr>
  <p:slideViewPr>
    <p:cSldViewPr>
      <p:cViewPr>
        <p:scale>
          <a:sx n="55" d="100"/>
          <a:sy n="55" d="100"/>
        </p:scale>
        <p:origin x="-2310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fld id="{B9E793E0-227F-41FF-97AF-43FAC66A8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</a:defRPr>
            </a:lvl1pPr>
          </a:lstStyle>
          <a:p>
            <a:pPr>
              <a:defRPr/>
            </a:pPr>
            <a:fld id="{6605623A-C9A4-4E1B-9903-7DA7B29149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42875" y="1341438"/>
            <a:ext cx="8839200" cy="54006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0B7CE"/>
              </a:gs>
            </a:gsLst>
            <a:lin ang="2700000" scaled="1"/>
          </a:gradFill>
          <a:ln w="9525">
            <a:solidFill>
              <a:srgbClr val="587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027" name="Picture 8" descr="gerbonis_lv_smal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64500" y="188913"/>
            <a:ext cx="895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augsh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743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214313" y="1357313"/>
            <a:ext cx="8785225" cy="5999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lv-LV" sz="1000" b="1"/>
          </a:p>
          <a:p>
            <a:pPr algn="ctr">
              <a:lnSpc>
                <a:spcPct val="150000"/>
              </a:lnSpc>
            </a:pPr>
            <a:r>
              <a:rPr lang="lv-LV" sz="3600" b="1"/>
              <a:t>Aktuālie patvēruma procedūras jautājumi Latvijā</a:t>
            </a:r>
          </a:p>
          <a:p>
            <a:pPr algn="ctr">
              <a:lnSpc>
                <a:spcPct val="150000"/>
              </a:lnSpc>
            </a:pPr>
            <a:r>
              <a:rPr lang="lv-LV" sz="3600" b="1"/>
              <a:t>Eiropas Savienības kontekstā</a:t>
            </a:r>
          </a:p>
          <a:p>
            <a:pPr algn="ctr">
              <a:lnSpc>
                <a:spcPct val="150000"/>
              </a:lnSpc>
            </a:pPr>
            <a:endParaRPr lang="lv-LV" b="1" i="1"/>
          </a:p>
          <a:p>
            <a:pPr algn="ctr">
              <a:lnSpc>
                <a:spcPct val="150000"/>
              </a:lnSpc>
            </a:pPr>
            <a:r>
              <a:rPr lang="lv-LV" b="1" i="1"/>
              <a:t>Līga Vijupe </a:t>
            </a:r>
          </a:p>
          <a:p>
            <a:pPr algn="ctr">
              <a:lnSpc>
                <a:spcPct val="150000"/>
              </a:lnSpc>
            </a:pPr>
            <a:r>
              <a:rPr lang="lv-LV" b="1" i="1"/>
              <a:t>Pilsonības un migrācijas lietu pārvaldes</a:t>
            </a:r>
          </a:p>
          <a:p>
            <a:pPr algn="ctr">
              <a:lnSpc>
                <a:spcPct val="150000"/>
              </a:lnSpc>
            </a:pPr>
            <a:r>
              <a:rPr lang="lv-LV" b="1" i="1"/>
              <a:t>Patvēruma lietu nodaļas vadītāja</a:t>
            </a:r>
          </a:p>
          <a:p>
            <a:pPr algn="ctr">
              <a:lnSpc>
                <a:spcPct val="150000"/>
              </a:lnSpc>
            </a:pPr>
            <a:r>
              <a:rPr lang="lv-LV" b="1" i="1"/>
              <a:t>2012.</a:t>
            </a:r>
            <a:r>
              <a:rPr lang="lv-LV" b="1"/>
              <a:t>gada 28.jūnijs</a:t>
            </a:r>
          </a:p>
          <a:p>
            <a:pPr algn="ctr">
              <a:lnSpc>
                <a:spcPct val="150000"/>
              </a:lnSpc>
            </a:pPr>
            <a:endParaRPr lang="lv-LV" sz="2000" b="1"/>
          </a:p>
          <a:p>
            <a:pPr>
              <a:lnSpc>
                <a:spcPct val="150000"/>
              </a:lnSpc>
            </a:pPr>
            <a:endParaRPr lang="lv-LV" sz="3000"/>
          </a:p>
        </p:txBody>
      </p:sp>
    </p:spTree>
  </p:cSld>
  <p:clrMapOvr>
    <a:masterClrMapping/>
  </p:clrMapOvr>
  <p:transition spd="med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1600200"/>
            <a:ext cx="8642350" cy="492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2400" b="1" u="sng" smtClean="0">
                <a:latin typeface="Tahoma" pitchFamily="34" charset="0"/>
              </a:rPr>
              <a:t>Procedūru direktīva</a:t>
            </a:r>
            <a:r>
              <a:rPr lang="lv-LV" sz="2400" b="1" smtClean="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2200" b="1" smtClean="0">
                <a:latin typeface="Tahoma" pitchFamily="34" charset="0"/>
              </a:rPr>
              <a:t>Iesnieguma izskatīšana saīsinātajā kartībā - 23.pants (4):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endParaRPr lang="lv-LV" sz="22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2400" smtClean="0">
                <a:latin typeface="Tahoma" pitchFamily="34" charset="0"/>
                <a:cs typeface="Tahoma" pitchFamily="34" charset="0"/>
              </a:rPr>
              <a:t>•</a:t>
            </a:r>
            <a:r>
              <a:rPr lang="lv-LV" sz="1800" smtClean="0">
                <a:latin typeface="Tahoma" pitchFamily="34" charset="0"/>
                <a:cs typeface="Tahoma" pitchFamily="34" charset="0"/>
              </a:rPr>
              <a:t>		</a:t>
            </a:r>
            <a:r>
              <a:rPr lang="lv-LV" sz="1800" b="1" smtClean="0">
                <a:latin typeface="Tahoma" pitchFamily="34" charset="0"/>
                <a:cs typeface="Tahoma" pitchFamily="34" charset="0"/>
              </a:rPr>
              <a:t>fakti, kas nav svarīgi vai kuriem ir minimāla ietekme, lai atzītu 	par bēgli/ nepārprotami nevar tikt kvalificēts par bēgli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droša izcelsmes valsts vai droša trešā valsts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nepatiesa informācija par identitāti vai valsts piederību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vēl viens iesniegums  - citi personas dati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nav sniedzis informāciju, lai ar augstu ticamības pakāpi 	varētu noteikt identitāti (t.sk. ar nolūku iznīcinājis 	dokumentus)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nekonsekventa, pretrunīga, neticama un nepietiekama 	informācija, kas rada pieņēmumu, ka saistība ar vajāšanu ir 	nepārliecinoša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atkārtots iesniegums</a:t>
            </a:r>
          </a:p>
          <a:p>
            <a:pPr>
              <a:lnSpc>
                <a:spcPct val="80000"/>
              </a:lnSpc>
              <a:tabLst>
                <a:tab pos="896938" algn="l"/>
              </a:tabLst>
            </a:pPr>
            <a:endParaRPr lang="lv-LV" sz="1800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569325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896938" algn="l"/>
              </a:tabLst>
            </a:pPr>
            <a:r>
              <a:rPr lang="lv-LV" sz="2400" b="1" u="sng" smtClean="0">
                <a:latin typeface="Tahoma" pitchFamily="34" charset="0"/>
              </a:rPr>
              <a:t>Procedūru direktīva</a:t>
            </a:r>
            <a:r>
              <a:rPr lang="lv-LV" sz="2400" b="1" smtClean="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896938" algn="l"/>
              </a:tabLst>
            </a:pPr>
            <a:r>
              <a:rPr lang="lv-LV" sz="2200" b="1" smtClean="0">
                <a:latin typeface="Tahoma" pitchFamily="34" charset="0"/>
              </a:rPr>
              <a:t>Iesnieguma izskatīšana saīsinātajā kartībā - 23.pants (4):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896938" algn="l"/>
              </a:tabLst>
            </a:pPr>
            <a:endParaRPr lang="lv-LV" sz="2200" b="1" smtClean="0">
              <a:latin typeface="Tahoma" pitchFamily="34" charset="0"/>
            </a:endParaRP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Arial" charset="0"/>
              </a:rPr>
              <a:t>•		</a:t>
            </a:r>
            <a:r>
              <a:rPr lang="lv-LV" sz="1800" b="1" smtClean="0">
                <a:latin typeface="Tahoma" pitchFamily="34" charset="0"/>
                <a:cs typeface="Tahoma" pitchFamily="34" charset="0"/>
              </a:rPr>
              <a:t>bez pamatota iemesla iesniegums nav iesniegts agrāk, lai gan 	šāda iespēja ir bijusi</a:t>
            </a: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</a:t>
            </a:r>
            <a:r>
              <a:rPr lang="lv-LV" sz="1800" b="1" smtClean="0">
                <a:latin typeface="Tahoma" pitchFamily="34" charset="0"/>
                <a:cs typeface="Arial" charset="0"/>
              </a:rPr>
              <a:t>iesniegums iesniegts, lai novērstu izraidīšanu</a:t>
            </a: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bez pietiekama pamatojuma nav iesniedzis sava patvēruma 	iesnieguma pamatojumu (informāciju, dokumentus, citus 	pierādījumus utt.)</a:t>
            </a: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nelikumīga ieceļošana vai paildzināta nelikumīga uzturēšanās 	valstī un bez vērā ņemama iemesla neierašanās valsts iestādēs 	un/vai patvēruma iesnieguma neiesniegšana</a:t>
            </a: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draudi valsts drošībai vai sabiedriskajai kārtībai</a:t>
            </a:r>
          </a:p>
          <a:p>
            <a:pPr>
              <a:buFontTx/>
              <a:buNone/>
              <a:tabLst>
                <a:tab pos="896938" algn="l"/>
              </a:tabLst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	atsacīšanās izpildīt pienākumu nodot pirkstu nospiedumus</a:t>
            </a:r>
          </a:p>
          <a:p>
            <a:pPr>
              <a:buFontTx/>
              <a:buNone/>
              <a:tabLst>
                <a:tab pos="896938" algn="l"/>
              </a:tabLst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296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lv-LV" b="1" smtClean="0"/>
          </a:p>
          <a:p>
            <a:pPr algn="ctr" eaLnBrk="1" hangingPunct="1">
              <a:buFontTx/>
              <a:buNone/>
            </a:pPr>
            <a:endParaRPr lang="lv-LV" sz="5400" b="1" smtClean="0"/>
          </a:p>
          <a:p>
            <a:pPr algn="ctr" eaLnBrk="1" hangingPunct="1">
              <a:buFontTx/>
              <a:buNone/>
            </a:pPr>
            <a:r>
              <a:rPr lang="lv-LV" sz="5400" b="1" smtClean="0"/>
              <a:t>Paldies!</a:t>
            </a:r>
          </a:p>
          <a:p>
            <a:pPr algn="ctr" eaLnBrk="1" hangingPunct="1">
              <a:buFontTx/>
              <a:buNone/>
            </a:pPr>
            <a:endParaRPr lang="lv-LV" sz="5400" b="1" smtClean="0"/>
          </a:p>
          <a:p>
            <a:pPr algn="r" eaLnBrk="1" hangingPunct="1">
              <a:buFontTx/>
              <a:buNone/>
            </a:pPr>
            <a:endParaRPr lang="lv-LV" sz="1800" b="1" i="1" smtClean="0"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Tx/>
              <a:buNone/>
            </a:pPr>
            <a:endParaRPr lang="lv-LV" sz="1800" b="1" i="1" smtClean="0"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Tx/>
              <a:buNone/>
            </a:pPr>
            <a:r>
              <a:rPr lang="lv-LV" sz="1800" b="1" i="1" smtClean="0">
                <a:latin typeface="Tahoma" pitchFamily="34" charset="0"/>
                <a:cs typeface="Tahoma" pitchFamily="34" charset="0"/>
              </a:rPr>
              <a:t>Liga.vijupe@pmlp.gov.lv</a:t>
            </a:r>
          </a:p>
        </p:txBody>
      </p:sp>
    </p:spTree>
  </p:cSld>
  <p:clrMapOvr>
    <a:masterClrMapping/>
  </p:clrMapOvr>
  <p:transition spd="med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250825" y="1412875"/>
            <a:ext cx="8640763" cy="768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0" rIns="0" bIns="0">
            <a:spAutoFit/>
          </a:bodyPr>
          <a:lstStyle/>
          <a:p>
            <a:pPr defTabSz="361950">
              <a:spcBef>
                <a:spcPct val="20000"/>
              </a:spcBef>
            </a:pPr>
            <a:endParaRPr lang="lv-LV" sz="2400" b="1" u="sng"/>
          </a:p>
          <a:p>
            <a:pPr defTabSz="361950">
              <a:spcBef>
                <a:spcPct val="20000"/>
              </a:spcBef>
            </a:pPr>
            <a:r>
              <a:rPr lang="lv-LV" sz="2400" b="1" u="sng"/>
              <a:t>Eiropas Savienības tiesību akti patvēruma jomā:</a:t>
            </a:r>
            <a:endParaRPr lang="lv-LV" sz="2400" b="1" u="sng">
              <a:latin typeface="Arial" charset="0"/>
            </a:endParaRPr>
          </a:p>
          <a:p>
            <a:pPr defTabSz="361950">
              <a:spcBef>
                <a:spcPct val="20000"/>
              </a:spcBef>
            </a:pPr>
            <a:endParaRPr lang="lv-LV" sz="2400" b="1" u="sng"/>
          </a:p>
          <a:p>
            <a:pPr defTabSz="361950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</a:t>
            </a:r>
            <a:r>
              <a:rPr lang="lv-LV" sz="2200" b="1">
                <a:cs typeface="Tahoma" pitchFamily="34" charset="0"/>
              </a:rPr>
              <a:t>	</a:t>
            </a:r>
            <a:r>
              <a:rPr lang="lv-LV" sz="2200" b="1"/>
              <a:t>Padomes direktīva 2004/83/EK (Kvalifikācijas direktīva)</a:t>
            </a:r>
          </a:p>
          <a:p>
            <a:pPr defTabSz="361950">
              <a:lnSpc>
                <a:spcPct val="90000"/>
              </a:lnSpc>
            </a:pPr>
            <a:endParaRPr lang="lv-LV" sz="2200" b="1"/>
          </a:p>
          <a:p>
            <a:pPr defTabSz="361950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	</a:t>
            </a:r>
            <a:r>
              <a:rPr lang="lv-LV" sz="2200" b="1" u="sng"/>
              <a:t>Eiropas Parlamenta un Padomes direktīva 2011/95/EK</a:t>
            </a:r>
          </a:p>
          <a:p>
            <a:pPr defTabSz="361950">
              <a:lnSpc>
                <a:spcPct val="90000"/>
              </a:lnSpc>
            </a:pPr>
            <a:endParaRPr lang="lv-LV" sz="2200" b="1"/>
          </a:p>
          <a:p>
            <a:pPr defTabSz="361950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sz="2200" b="1" i="1"/>
              <a:t>Padomes direktīva 2005/85/EK (Procedūru direktīva)</a:t>
            </a:r>
          </a:p>
          <a:p>
            <a:pPr defTabSz="361950">
              <a:lnSpc>
                <a:spcPct val="90000"/>
              </a:lnSpc>
            </a:pPr>
            <a:endParaRPr lang="lv-LV" sz="2200" b="1" i="1" u="sng"/>
          </a:p>
          <a:p>
            <a:pPr defTabSz="361950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sz="2200" b="1" i="1"/>
              <a:t>Padomes direktīva 2003/9/EK (Uzņemšanas direktīva)</a:t>
            </a:r>
          </a:p>
          <a:p>
            <a:pPr defTabSz="361950">
              <a:lnSpc>
                <a:spcPct val="90000"/>
              </a:lnSpc>
            </a:pPr>
            <a:endParaRPr lang="lv-LV" sz="2200" b="1">
              <a:cs typeface="Tahoma" pitchFamily="34" charset="0"/>
            </a:endParaRPr>
          </a:p>
          <a:p>
            <a:pPr defTabSz="361950">
              <a:lnSpc>
                <a:spcPct val="90000"/>
              </a:lnSpc>
            </a:pPr>
            <a:r>
              <a:rPr lang="lv-LV" sz="2000" b="1">
                <a:cs typeface="Tahoma" pitchFamily="34" charset="0"/>
              </a:rPr>
              <a:t>•</a:t>
            </a:r>
            <a:r>
              <a:rPr lang="lv-LV" sz="2200" b="1" i="1">
                <a:cs typeface="Tahoma" pitchFamily="34" charset="0"/>
              </a:rPr>
              <a:t>	</a:t>
            </a:r>
            <a:r>
              <a:rPr lang="lv-LV" sz="2200" b="1" i="1"/>
              <a:t>Padomes regula 343/2003 (Dublinas Regula)</a:t>
            </a:r>
          </a:p>
          <a:p>
            <a:pPr defTabSz="361950">
              <a:lnSpc>
                <a:spcPct val="90000"/>
              </a:lnSpc>
            </a:pPr>
            <a:endParaRPr lang="lv-LV" sz="2200" b="1" i="1"/>
          </a:p>
          <a:p>
            <a:pPr defTabSz="361950" eaLnBrk="0" hangingPunct="0">
              <a:spcBef>
                <a:spcPct val="20000"/>
              </a:spcBef>
            </a:pPr>
            <a:r>
              <a:rPr lang="lv-LV" b="1">
                <a:cs typeface="Tahoma" pitchFamily="34" charset="0"/>
              </a:rPr>
              <a:t>•	</a:t>
            </a:r>
            <a:r>
              <a:rPr lang="lv-LV" sz="2200" b="1" i="1">
                <a:cs typeface="Tahoma" pitchFamily="34" charset="0"/>
              </a:rPr>
              <a:t>Padomes regula 2725/2000/EK (Eurodac Regula)</a:t>
            </a:r>
            <a:endParaRPr lang="lv-LV" sz="2200" b="1" i="1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200" b="1" i="1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</a:pPr>
            <a:r>
              <a:rPr lang="lv-LV" sz="2400">
                <a:latin typeface="Arial" charset="0"/>
              </a:rPr>
              <a:t>	</a:t>
            </a:r>
            <a:r>
              <a:rPr lang="lv-LV">
                <a:latin typeface="Arial" charset="0"/>
              </a:rPr>
              <a:t>	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lv-LV" sz="2400" b="1" u="sng" smtClean="0">
                <a:latin typeface="Tahoma" pitchFamily="34" charset="0"/>
              </a:rPr>
              <a:t>Eiropas Savienības tiesību akti patvēruma jomā:</a:t>
            </a:r>
          </a:p>
          <a:p>
            <a:pPr eaLnBrk="1" hangingPunct="1">
              <a:buFontTx/>
              <a:buNone/>
            </a:pPr>
            <a:endParaRPr lang="lv-LV" sz="2400" b="1" i="1" smtClean="0">
              <a:latin typeface="Tahoma" pitchFamily="34" charset="0"/>
            </a:endParaRPr>
          </a:p>
          <a:p>
            <a:r>
              <a:rPr lang="lv-LV" sz="2200" b="1" smtClean="0">
                <a:latin typeface="Tahoma" pitchFamily="34" charset="0"/>
              </a:rPr>
              <a:t>Padomes direktīva 2003/86/EK </a:t>
            </a:r>
          </a:p>
          <a:p>
            <a:pPr>
              <a:buFontTx/>
              <a:buNone/>
            </a:pPr>
            <a:r>
              <a:rPr lang="lv-LV" sz="2200" b="1" smtClean="0">
                <a:latin typeface="Tahoma" pitchFamily="34" charset="0"/>
              </a:rPr>
              <a:t>	(par ģimenes  atkalapvienošanu)</a:t>
            </a:r>
          </a:p>
          <a:p>
            <a:endParaRPr lang="lv-LV" sz="2200" b="1" smtClean="0">
              <a:latin typeface="Tahoma" pitchFamily="34" charset="0"/>
            </a:endParaRPr>
          </a:p>
          <a:p>
            <a:r>
              <a:rPr lang="lv-LV" sz="2200" b="1" smtClean="0">
                <a:latin typeface="Tahoma" pitchFamily="34" charset="0"/>
              </a:rPr>
              <a:t>Padomes direktīva 2001/55/EK </a:t>
            </a:r>
          </a:p>
          <a:p>
            <a:pPr>
              <a:buFontTx/>
              <a:buNone/>
            </a:pPr>
            <a:r>
              <a:rPr lang="lv-LV" sz="2200" b="1" smtClean="0">
                <a:latin typeface="Tahoma" pitchFamily="34" charset="0"/>
              </a:rPr>
              <a:t>	(par pagaidu aizsardzību)</a:t>
            </a:r>
          </a:p>
          <a:p>
            <a:pPr>
              <a:buFontTx/>
              <a:buNone/>
            </a:pPr>
            <a:endParaRPr lang="lv-LV" sz="2200" b="1" smtClean="0">
              <a:latin typeface="Tahoma" pitchFamily="34" charset="0"/>
            </a:endParaRPr>
          </a:p>
          <a:p>
            <a:r>
              <a:rPr lang="lv-LV" sz="2200" b="1" u="sng" smtClean="0">
                <a:latin typeface="Tahoma" pitchFamily="34" charset="0"/>
              </a:rPr>
              <a:t>Eiropas Parlamenta un Padomes direktīva 2011/51/EK</a:t>
            </a:r>
          </a:p>
          <a:p>
            <a:pPr>
              <a:buFontTx/>
              <a:buNone/>
            </a:pPr>
            <a:r>
              <a:rPr lang="lv-LV" sz="2200" b="1" smtClean="0">
                <a:latin typeface="Tahoma" pitchFamily="34" charset="0"/>
              </a:rPr>
              <a:t>	(par ES pastāvīgā  iedzīvotāja statusa attiecināšanu uz starptautisko aizsardzību saņēmušajām personām)</a:t>
            </a:r>
          </a:p>
          <a:p>
            <a:pPr>
              <a:buFontTx/>
              <a:buNone/>
            </a:pPr>
            <a:endParaRPr lang="lv-LV" sz="2200" b="1" smtClean="0"/>
          </a:p>
        </p:txBody>
      </p:sp>
    </p:spTree>
  </p:cSld>
  <p:clrMapOvr>
    <a:masterClrMapping/>
  </p:clrMapOvr>
  <p:transition spd="med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7137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u="sng" smtClean="0">
              <a:latin typeface="Tahoma" pitchFamily="34" charset="0"/>
            </a:endParaRP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u="sng" smtClean="0">
                <a:latin typeface="Tahoma" pitchFamily="34" charset="0"/>
              </a:rPr>
              <a:t>Izmaiņu ES tiesību aktos patvēruma jautājumos mērķis: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u="sng" smtClean="0">
              <a:latin typeface="Tahoma" pitchFamily="34" charset="0"/>
            </a:endParaRP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>
                <a:latin typeface="Tahoma" pitchFamily="34" charset="0"/>
                <a:cs typeface="Tahoma" pitchFamily="34" charset="0"/>
              </a:rPr>
              <a:t>•			Kopējās Eiropas patvēruma sistēmas izveide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smtClean="0">
              <a:latin typeface="Tahoma" pitchFamily="34" charset="0"/>
              <a:cs typeface="Tahoma" pitchFamily="34" charset="0"/>
            </a:endParaRP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>
                <a:latin typeface="Tahoma" pitchFamily="34" charset="0"/>
                <a:cs typeface="Tahoma" pitchFamily="34" charset="0"/>
              </a:rPr>
              <a:t>•			</a:t>
            </a:r>
            <a:r>
              <a:rPr lang="lv-LV" sz="2200" b="1" smtClean="0">
                <a:latin typeface="Tahoma" pitchFamily="34" charset="0"/>
              </a:rPr>
              <a:t>minimālo standartu nomaiņa ar paaugstinātiem 			standartiem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smtClean="0">
              <a:latin typeface="Tahoma" pitchFamily="34" charset="0"/>
            </a:endParaRP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>
                <a:latin typeface="Tahoma" pitchFamily="34" charset="0"/>
                <a:cs typeface="Tahoma" pitchFamily="34" charset="0"/>
              </a:rPr>
              <a:t>• 		</a:t>
            </a:r>
            <a:r>
              <a:rPr lang="lv-LV" sz="2200" b="1" smtClean="0">
                <a:latin typeface="Tahoma" pitchFamily="34" charset="0"/>
              </a:rPr>
              <a:t>augstāks harmonizācijas līmenis dalībvalstīs ieviesto 		nosacījumu starpā</a:t>
            </a:r>
          </a:p>
          <a:p>
            <a:pPr marL="257175" indent="-257175">
              <a:buFontTx/>
              <a:buChar char="-"/>
              <a:tabLst>
                <a:tab pos="173038" algn="l"/>
                <a:tab pos="276225" algn="l"/>
              </a:tabLst>
            </a:pPr>
            <a:endParaRPr lang="lv-LV" sz="2200" b="1" smtClean="0">
              <a:latin typeface="Tahoma" pitchFamily="34" charset="0"/>
            </a:endParaRPr>
          </a:p>
          <a:p>
            <a:pPr marL="257175" indent="-257175">
              <a:buFontTx/>
              <a:buChar char="-"/>
              <a:tabLst>
                <a:tab pos="173038" algn="l"/>
                <a:tab pos="276225" algn="l"/>
              </a:tabLst>
            </a:pPr>
            <a:endParaRPr lang="lv-LV" sz="2200" b="1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lv-LV" sz="2200" b="1" u="sng" smtClean="0">
                <a:latin typeface="Tahoma" pitchFamily="34" charset="0"/>
              </a:rPr>
              <a:t>Izmaiņu rezultātā ES tiesību aktos paredzētie </a:t>
            </a:r>
          </a:p>
          <a:p>
            <a:pPr marL="0" indent="0">
              <a:buFontTx/>
              <a:buNone/>
            </a:pPr>
            <a:r>
              <a:rPr lang="lv-LV" sz="2200" b="1" u="sng" smtClean="0">
                <a:latin typeface="Tahoma" pitchFamily="34" charset="0"/>
              </a:rPr>
              <a:t>patvēruma procedūras standarti:</a:t>
            </a:r>
          </a:p>
          <a:p>
            <a:pPr marL="0" indent="0">
              <a:buFontTx/>
              <a:buNone/>
            </a:pPr>
            <a:endParaRPr lang="lv-LV" sz="2200" b="1" u="sng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</a:pPr>
            <a:r>
              <a:rPr lang="lv-LV" sz="2400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atbilstošas administratīvās kapacitātes nodrošināšana 	(</a:t>
            </a:r>
            <a:r>
              <a:rPr lang="lv-LV" sz="2000" b="1" i="1" smtClean="0">
                <a:latin typeface="Tahoma" pitchFamily="34" charset="0"/>
                <a:cs typeface="Tahoma" pitchFamily="34" charset="0"/>
              </a:rPr>
              <a:t>patvēruma procedūrā iesaistīto darbinieku apmācība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pārrunas par patvēruma iesnieguma būtību - lēmuma  	pieņemšana patvēruma lietās </a:t>
            </a:r>
            <a:r>
              <a:rPr lang="lv-LV" sz="2000" b="1" i="1" smtClean="0">
                <a:latin typeface="Tahoma" pitchFamily="34" charset="0"/>
                <a:cs typeface="Tahoma" pitchFamily="34" charset="0"/>
              </a:rPr>
              <a:t>(izņēmumi )</a:t>
            </a:r>
          </a:p>
          <a:p>
            <a:pPr marL="0" indent="0"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atkārtota iesnieguma izskatīšanas kārtība</a:t>
            </a:r>
          </a:p>
          <a:p>
            <a:pPr marL="0" indent="0"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2000" b="1" i="1" smtClean="0">
                <a:latin typeface="Tahoma" pitchFamily="34" charset="0"/>
                <a:cs typeface="Tahoma" pitchFamily="34" charset="0"/>
              </a:rPr>
              <a:t>non-refoulement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  principa piemērošana</a:t>
            </a:r>
          </a:p>
          <a:p>
            <a:pPr marL="0" indent="0"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īpašas uzņemšanas un procesuālās garantijas 	mazaizsargātiem patvēruma meklētājiem</a:t>
            </a:r>
          </a:p>
          <a:p>
            <a:pPr marL="0" indent="0"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tiesības saņemt informāciju – izpratnes par patvēruma 	procedūru radīšana (</a:t>
            </a:r>
            <a:r>
              <a:rPr lang="lv-LV" sz="2000" b="1" i="1" smtClean="0">
                <a:latin typeface="Tahoma" pitchFamily="34" charset="0"/>
                <a:cs typeface="Tahoma" pitchFamily="34" charset="0"/>
              </a:rPr>
              <a:t>tulka pieejamība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FontTx/>
              <a:buNone/>
            </a:pPr>
            <a:endParaRPr lang="lv-LV" sz="2000" b="1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</a:pPr>
            <a:endParaRPr lang="lv-LV" sz="20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endParaRPr lang="lv-LV" sz="1800" b="1" u="sng" smtClean="0"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u="sng" smtClean="0">
                <a:latin typeface="Tahoma" pitchFamily="34" charset="0"/>
              </a:rPr>
              <a:t>Izmaiņu rezultātā ES tiesību aktos paredzētie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u="sng" smtClean="0">
                <a:latin typeface="Tahoma" pitchFamily="34" charset="0"/>
              </a:rPr>
              <a:t>patvēruma procedūras standarti: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lv-LV" sz="2000" b="1" u="sng" smtClean="0"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smtClean="0">
                <a:latin typeface="Tahoma" pitchFamily="34" charset="0"/>
                <a:cs typeface="Tahoma" pitchFamily="34" charset="0"/>
              </a:rPr>
              <a:t>•</a:t>
            </a:r>
            <a:r>
              <a:rPr lang="lv-LV" sz="1600" smtClean="0">
                <a:latin typeface="Tahoma" pitchFamily="34" charset="0"/>
                <a:cs typeface="Tahoma" pitchFamily="34" charset="0"/>
              </a:rPr>
              <a:t>	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tiesības saņemt tiesiska un procesuāla rakstura 	informāciju par konkrētās lietas apstākļiem laikā, kad 	iesniegums tiek izskatīts 1.instancē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	(</a:t>
            </a:r>
            <a:r>
              <a:rPr lang="lv-LV" sz="2000" b="1" i="1" smtClean="0">
                <a:latin typeface="Tahoma" pitchFamily="34" charset="0"/>
                <a:cs typeface="Tahoma" pitchFamily="34" charset="0"/>
              </a:rPr>
              <a:t>papildus iestādes lēmumā norādītājam un lēmuma 	tulkojuma nodrošinājumam</a:t>
            </a:r>
            <a:r>
              <a:rPr lang="lv-LV" sz="2000" b="1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lv-LV" sz="2000" b="1" smtClean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juridiskā palīdzība apelācijas procedūras laikā: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lv-LV" sz="2000" b="1" smtClean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	-	dokumentu sagatavošana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	-	pārstāvība tiesā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lv-LV" sz="160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lv-LV" sz="1600" smtClean="0"/>
          </a:p>
        </p:txBody>
      </p:sp>
    </p:spTree>
  </p:cSld>
  <p:clrMapOvr>
    <a:masterClrMapping/>
  </p:clrMapOvr>
  <p:transition spd="med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z="2000" smtClean="0"/>
          </a:p>
          <a:p>
            <a:endParaRPr lang="lv-LV" sz="2000" smtClean="0"/>
          </a:p>
          <a:p>
            <a:endParaRPr lang="lv-LV" sz="20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850" y="1557338"/>
            <a:ext cx="84296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>
              <a:lnSpc>
                <a:spcPct val="90000"/>
              </a:lnSpc>
            </a:pPr>
            <a:r>
              <a:rPr lang="lv-LV" sz="2200" b="1" u="sng"/>
              <a:t>Patvēruma likums – patvēruma procedūras posmi:</a:t>
            </a:r>
          </a:p>
          <a:p>
            <a:pPr marL="344488" indent="-344488">
              <a:lnSpc>
                <a:spcPct val="90000"/>
              </a:lnSpc>
            </a:pPr>
            <a:endParaRPr lang="lv-LV" sz="2200" b="1" u="sng"/>
          </a:p>
          <a:p>
            <a:pPr marL="344488" indent="-344488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b="1"/>
              <a:t>iesnieguma izvērtēšana atbilstoši Dublinas Regulas kritērijiem – lēmums par atbildīgo ES dalībvalsti un personas nosūtīšanu uz to iesnieguma izskatīšanai</a:t>
            </a:r>
          </a:p>
          <a:p>
            <a:pPr marL="344488" indent="-344488">
              <a:lnSpc>
                <a:spcPct val="90000"/>
              </a:lnSpc>
            </a:pPr>
            <a:endParaRPr lang="lv-LV" b="1"/>
          </a:p>
          <a:p>
            <a:pPr marL="344488" indent="-344488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b="1"/>
              <a:t>iesnieguma pieņemšana izskatīšanai vai atstāšana bez izskatīšanas</a:t>
            </a:r>
          </a:p>
          <a:p>
            <a:pPr marL="344488" indent="-344488">
              <a:lnSpc>
                <a:spcPct val="90000"/>
              </a:lnSpc>
              <a:buFontTx/>
              <a:buChar char="•"/>
            </a:pPr>
            <a:endParaRPr lang="lv-LV" b="1"/>
          </a:p>
          <a:p>
            <a:pPr marL="344488" indent="-344488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b="1"/>
              <a:t>iesnieguma izskatīšana saīsinātajā kārtībā – lēmums par atteikumu piešķirt bēgļa un alternatīvo statusu</a:t>
            </a:r>
          </a:p>
          <a:p>
            <a:pPr marL="344488" indent="-344488">
              <a:lnSpc>
                <a:spcPct val="90000"/>
              </a:lnSpc>
              <a:buFontTx/>
              <a:buChar char="•"/>
            </a:pPr>
            <a:endParaRPr lang="lv-LV" b="1"/>
          </a:p>
          <a:p>
            <a:pPr marL="344488" indent="-344488">
              <a:lnSpc>
                <a:spcPct val="90000"/>
              </a:lnSpc>
            </a:pPr>
            <a:r>
              <a:rPr lang="lv-LV" b="1">
                <a:cs typeface="Tahoma" pitchFamily="34" charset="0"/>
              </a:rPr>
              <a:t>•	</a:t>
            </a:r>
            <a:r>
              <a:rPr lang="lv-LV" b="1"/>
              <a:t>iesnieguma izskatīšana pēc būtības – lēmums par bēgļa vai alternatīvā statusa piešķiršanu vai atteikumu to piešķirt</a:t>
            </a:r>
          </a:p>
          <a:p>
            <a:pPr marL="344488" indent="-344488">
              <a:lnSpc>
                <a:spcPct val="90000"/>
              </a:lnSpc>
            </a:pPr>
            <a:r>
              <a:rPr lang="lv-LV" b="1"/>
              <a:t>	____________________________________________________</a:t>
            </a:r>
          </a:p>
          <a:p>
            <a:pPr marL="344488" indent="-344488">
              <a:lnSpc>
                <a:spcPct val="90000"/>
              </a:lnSpc>
            </a:pPr>
            <a:r>
              <a:rPr lang="lv-LV" b="1"/>
              <a:t>	</a:t>
            </a:r>
          </a:p>
          <a:p>
            <a:pPr marL="344488" indent="-344488">
              <a:lnSpc>
                <a:spcPct val="90000"/>
              </a:lnSpc>
            </a:pPr>
            <a:r>
              <a:rPr lang="lv-LV" b="1"/>
              <a:t>	Patvēruma meklētājam ir tiesības pārsūdzēt PMLP negatīvos lēmumus patvēruma lietās Administratīvajā rajona tiesā, kuras nolēmums ir galīgs un nav pārsūdzams.</a:t>
            </a:r>
          </a:p>
          <a:p>
            <a:pPr marL="344488" indent="-344488">
              <a:lnSpc>
                <a:spcPct val="90000"/>
              </a:lnSpc>
              <a:buFontTx/>
              <a:buChar char="•"/>
            </a:pPr>
            <a:endParaRPr lang="lv-LV" b="1"/>
          </a:p>
        </p:txBody>
      </p:sp>
    </p:spTree>
  </p:cSld>
  <p:clrMapOvr>
    <a:masterClrMapping/>
  </p:clrMapOvr>
  <p:transition spd="med"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lv-LV" sz="2400" b="1" u="sng" smtClean="0">
                <a:latin typeface="Tahoma" pitchFamily="34" charset="0"/>
              </a:rPr>
              <a:t>Latvijas patvēruma procedūras aktualitātes: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400" b="1" u="sng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1800" b="1" smtClean="0">
                <a:latin typeface="Tahoma" pitchFamily="34" charset="0"/>
                <a:cs typeface="Tahoma" pitchFamily="34" charset="0"/>
              </a:rPr>
              <a:t>saskaņota patvēruma procedūras gaitas nodrošināšana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patvēruma procedūras ļaunprātīgas izmantošanas gadījumu novēršana – paplašināt tiesiskos pamatus iesnieguma izskatīšanai saīsinātajā kārtībā 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iestāžu rīcība iesnieguma tiešas vai netiešas atsaukšanas gadījumā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patvēruma meklētāja iesniegto dokumentu un citu pierādījumu tulkošana un izvērtēšana 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termiņa pagarināšana sūdzības par 1.instances negatīvu lēmumu iesniegšanai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lv-LV" sz="2400" b="1" u="sng" smtClean="0">
                <a:latin typeface="Tahoma" pitchFamily="34" charset="0"/>
              </a:rPr>
              <a:t>Patvēruma likums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2200" b="1" smtClean="0">
                <a:latin typeface="Tahoma" pitchFamily="34" charset="0"/>
              </a:rPr>
              <a:t>Iesnieguma izskatīšana saīsinātajā kārtībā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lv-LV" sz="2200" b="1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</a:rPr>
              <a:t>Lēmums par atteikumu piešķirt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</a:rPr>
              <a:t>bēgļa vai alternatīvo statusu - 19.pants (1)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</a:rPr>
              <a:t>	</a:t>
            </a:r>
            <a:endParaRPr lang="lv-LV" sz="1800" b="1" u="sng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20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1800" b="1" smtClean="0">
                <a:latin typeface="Tahoma" pitchFamily="34" charset="0"/>
              </a:rPr>
              <a:t>droša izcelsmes valsts/ droša trešā valsts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lv-LV" sz="1800" b="1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1800" b="1" smtClean="0">
                <a:latin typeface="Tahoma" pitchFamily="34" charset="0"/>
              </a:rPr>
              <a:t>iesniegums, kurā norādīti citi personas dati</a:t>
            </a:r>
          </a:p>
          <a:p>
            <a:pPr marL="0" indent="0" eaLnBrk="1" hangingPunct="1">
              <a:lnSpc>
                <a:spcPct val="80000"/>
              </a:lnSpc>
            </a:pPr>
            <a:endParaRPr lang="lv-LV" sz="1800" b="1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1800" b="1" smtClean="0">
                <a:latin typeface="Tahoma" pitchFamily="34" charset="0"/>
              </a:rPr>
              <a:t>bez pamatota iemesla iesniegums nav iesniegts agrāk, lai gan 	šāda iespēja bija, t.sk., lai kavētu vai novērstu patvēruma 	meklētāja izraidīšanu</a:t>
            </a:r>
          </a:p>
          <a:p>
            <a:pPr marL="0" indent="0" eaLnBrk="1" hangingPunct="1">
              <a:lnSpc>
                <a:spcPct val="80000"/>
              </a:lnSpc>
            </a:pPr>
            <a:endParaRPr lang="lv-LV" sz="1800" b="1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lv-LV" sz="1800" b="1" smtClean="0">
                <a:latin typeface="Tahoma" pitchFamily="34" charset="0"/>
                <a:cs typeface="Tahoma" pitchFamily="34" charset="0"/>
              </a:rPr>
              <a:t>•	</a:t>
            </a:r>
            <a:r>
              <a:rPr lang="lv-LV" sz="1800" b="1" smtClean="0">
                <a:latin typeface="Tahoma" pitchFamily="34" charset="0"/>
              </a:rPr>
              <a:t>draudi valsts drošībai un sabiedriskajai kārtībai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lv-LV" sz="2400" b="1" u="sng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6276</TotalTime>
  <Words>130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PMLP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martins</dc:creator>
  <cp:lastModifiedBy>user</cp:lastModifiedBy>
  <cp:revision>160</cp:revision>
  <dcterms:created xsi:type="dcterms:W3CDTF">2004-08-26T07:57:27Z</dcterms:created>
  <dcterms:modified xsi:type="dcterms:W3CDTF">2012-06-27T06:55:03Z</dcterms:modified>
</cp:coreProperties>
</file>