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92" r:id="rId3"/>
    <p:sldId id="340" r:id="rId4"/>
    <p:sldId id="341" r:id="rId5"/>
    <p:sldId id="342" r:id="rId6"/>
    <p:sldId id="337" r:id="rId7"/>
    <p:sldId id="338" r:id="rId8"/>
    <p:sldId id="343" r:id="rId9"/>
    <p:sldId id="344" r:id="rId10"/>
    <p:sldId id="320" r:id="rId11"/>
  </p:sldIdLst>
  <p:sldSz cx="9144000" cy="6858000" type="screen4x3"/>
  <p:notesSz cx="6797675" cy="992505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BFF"/>
    <a:srgbClr val="FFCC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1" autoAdjust="0"/>
    <p:restoredTop sz="95635" autoAdjust="0"/>
  </p:normalViewPr>
  <p:slideViewPr>
    <p:cSldViewPr>
      <p:cViewPr varScale="1">
        <p:scale>
          <a:sx n="111" d="100"/>
          <a:sy n="111" d="100"/>
        </p:scale>
        <p:origin x="20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EF8811-C294-4684-B7A1-63B84C42B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06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buFontTx/>
              <a:buChar char="•"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DE42B01-5171-41D8-99CA-D96A4C43E9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1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42875" y="1341438"/>
            <a:ext cx="8839200" cy="54006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A0B7CE"/>
              </a:gs>
            </a:gsLst>
            <a:lin ang="2700000" scaled="1"/>
          </a:gradFill>
          <a:ln w="9525">
            <a:solidFill>
              <a:srgbClr val="58769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pic>
        <p:nvPicPr>
          <p:cNvPr id="1027" name="Picture 8" descr="gerbonis_lv_small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64500" y="188913"/>
            <a:ext cx="8953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augsha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7743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214313" y="1357313"/>
            <a:ext cx="8785225" cy="5999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lv-LV" sz="1000" b="1"/>
          </a:p>
          <a:p>
            <a:pPr algn="ctr">
              <a:lnSpc>
                <a:spcPct val="150000"/>
              </a:lnSpc>
            </a:pPr>
            <a:endParaRPr lang="lv-LV" sz="3600" b="1"/>
          </a:p>
          <a:p>
            <a:pPr algn="ctr">
              <a:lnSpc>
                <a:spcPct val="150000"/>
              </a:lnSpc>
            </a:pPr>
            <a:r>
              <a:rPr lang="lv-LV" sz="3600" b="1">
                <a:latin typeface="Arial" charset="0"/>
              </a:rPr>
              <a:t>Likumprojekts</a:t>
            </a:r>
          </a:p>
          <a:p>
            <a:pPr algn="ctr">
              <a:lnSpc>
                <a:spcPct val="150000"/>
              </a:lnSpc>
            </a:pPr>
            <a:r>
              <a:rPr lang="lv-LV" sz="3600" b="1">
                <a:latin typeface="Arial" charset="0"/>
              </a:rPr>
              <a:t>“Patvēruma likums”</a:t>
            </a:r>
          </a:p>
          <a:p>
            <a:pPr algn="ctr">
              <a:lnSpc>
                <a:spcPct val="150000"/>
              </a:lnSpc>
            </a:pPr>
            <a:endParaRPr lang="lv-LV" b="1" i="1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lv-LV" b="1" i="1">
                <a:latin typeface="Arial" charset="0"/>
              </a:rPr>
              <a:t>Līga Vijupe </a:t>
            </a:r>
          </a:p>
          <a:p>
            <a:pPr algn="ctr">
              <a:lnSpc>
                <a:spcPct val="150000"/>
              </a:lnSpc>
            </a:pPr>
            <a:r>
              <a:rPr lang="lv-LV" b="1" i="1">
                <a:latin typeface="Arial" charset="0"/>
              </a:rPr>
              <a:t>Pilsonības un migrācijas lietu pārvaldes</a:t>
            </a:r>
          </a:p>
          <a:p>
            <a:pPr algn="ctr">
              <a:lnSpc>
                <a:spcPct val="150000"/>
              </a:lnSpc>
            </a:pPr>
            <a:r>
              <a:rPr lang="lv-LV" b="1" i="1">
                <a:latin typeface="Arial" charset="0"/>
              </a:rPr>
              <a:t>Patvēruma lietu nodaļas vadītāja</a:t>
            </a:r>
          </a:p>
          <a:p>
            <a:pPr algn="ctr">
              <a:lnSpc>
                <a:spcPct val="150000"/>
              </a:lnSpc>
            </a:pPr>
            <a:r>
              <a:rPr lang="lv-LV" b="1" i="1">
                <a:latin typeface="Arial" charset="0"/>
              </a:rPr>
              <a:t>2015.g</a:t>
            </a:r>
            <a:r>
              <a:rPr lang="lv-LV" b="1">
                <a:latin typeface="Arial" charset="0"/>
              </a:rPr>
              <a:t>ada 9.marts </a:t>
            </a:r>
          </a:p>
          <a:p>
            <a:pPr algn="ctr">
              <a:lnSpc>
                <a:spcPct val="150000"/>
              </a:lnSpc>
            </a:pPr>
            <a:endParaRPr lang="lv-LV" sz="2000" b="1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lv-LV" sz="3000">
              <a:latin typeface="Arial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296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lv-LV" b="1" smtClean="0"/>
          </a:p>
          <a:p>
            <a:pPr algn="ctr" eaLnBrk="1" hangingPunct="1">
              <a:buFontTx/>
              <a:buNone/>
            </a:pPr>
            <a:endParaRPr lang="lv-LV" sz="5400" b="1" smtClean="0"/>
          </a:p>
          <a:p>
            <a:pPr algn="ctr" eaLnBrk="1" hangingPunct="1">
              <a:buFontTx/>
              <a:buNone/>
            </a:pPr>
            <a:r>
              <a:rPr lang="lv-LV" sz="5400" b="1" smtClean="0"/>
              <a:t>Paldies</a:t>
            </a:r>
          </a:p>
          <a:p>
            <a:pPr algn="ctr" eaLnBrk="1" hangingPunct="1">
              <a:buFontTx/>
              <a:buNone/>
            </a:pPr>
            <a:endParaRPr lang="lv-LV" sz="5400" b="1" smtClean="0"/>
          </a:p>
          <a:p>
            <a:pPr algn="r" eaLnBrk="1" hangingPunct="1">
              <a:buFontTx/>
              <a:buNone/>
            </a:pPr>
            <a:endParaRPr lang="lv-LV" sz="1800" b="1" i="1" smtClean="0">
              <a:latin typeface="Tahoma" pitchFamily="34" charset="0"/>
              <a:cs typeface="Tahoma" pitchFamily="34" charset="0"/>
            </a:endParaRPr>
          </a:p>
          <a:p>
            <a:pPr algn="r" eaLnBrk="1" hangingPunct="1">
              <a:buFontTx/>
              <a:buNone/>
            </a:pPr>
            <a:endParaRPr lang="lv-LV" sz="1800" b="1" i="1" smtClean="0">
              <a:latin typeface="Tahoma" pitchFamily="34" charset="0"/>
              <a:cs typeface="Tahoma" pitchFamily="34" charset="0"/>
            </a:endParaRPr>
          </a:p>
          <a:p>
            <a:pPr algn="r" eaLnBrk="1" hangingPunct="1">
              <a:buFontTx/>
              <a:buNone/>
            </a:pPr>
            <a:r>
              <a:rPr lang="lv-LV" sz="1800" b="1" i="1" smtClean="0">
                <a:latin typeface="Tahoma" pitchFamily="34" charset="0"/>
                <a:cs typeface="Tahoma" pitchFamily="34" charset="0"/>
              </a:rPr>
              <a:t>Liga.vijupe@pmlp.gov.lv</a:t>
            </a:r>
          </a:p>
        </p:txBody>
      </p:sp>
    </p:spTree>
  </p:cSld>
  <p:clrMapOvr>
    <a:masterClrMapping/>
  </p:clrMapOvr>
  <p:transition spd="med"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250825" y="1412875"/>
            <a:ext cx="8535988" cy="788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0" rIns="0" bIns="0">
            <a:spAutoFit/>
          </a:bodyPr>
          <a:lstStyle/>
          <a:p>
            <a:pPr defTabSz="361950">
              <a:spcBef>
                <a:spcPct val="20000"/>
              </a:spcBef>
            </a:pPr>
            <a:endParaRPr lang="lv-LV" sz="2600" b="1" u="sng">
              <a:latin typeface="Arial" charset="0"/>
              <a:cs typeface="Tahoma" pitchFamily="34" charset="0"/>
            </a:endParaRPr>
          </a:p>
          <a:p>
            <a:pPr defTabSz="361950">
              <a:spcBef>
                <a:spcPct val="20000"/>
              </a:spcBef>
            </a:pPr>
            <a:r>
              <a:rPr lang="lv-LV" sz="3000" b="1" u="sng">
                <a:latin typeface="Arial" charset="0"/>
                <a:cs typeface="Tahoma" pitchFamily="34" charset="0"/>
              </a:rPr>
              <a:t>ES tiesību akti patvēruma jomā:</a:t>
            </a:r>
          </a:p>
          <a:p>
            <a:pPr defTabSz="361950"/>
            <a:endParaRPr lang="lv-LV" sz="3000" b="1" i="1">
              <a:latin typeface="Arial" charset="0"/>
            </a:endParaRPr>
          </a:p>
          <a:p>
            <a:pPr defTabSz="361950"/>
            <a:r>
              <a:rPr lang="lv-LV" sz="2400" b="1" u="sng">
                <a:latin typeface="Arial" charset="0"/>
              </a:rPr>
              <a:t>Eiropas Parlamenta un Padomes direktīva 2013/32/ES</a:t>
            </a:r>
          </a:p>
          <a:p>
            <a:pPr defTabSz="361950"/>
            <a:r>
              <a:rPr lang="lv-LV" sz="2000">
                <a:latin typeface="Arial" charset="0"/>
              </a:rPr>
              <a:t>(ieviešanas termiņš – 20.07.2015., izņēmums – 20.07.2018.)</a:t>
            </a:r>
          </a:p>
          <a:p>
            <a:pPr defTabSz="361950"/>
            <a:r>
              <a:rPr lang="lv-LV" sz="2000" b="1" i="1">
                <a:latin typeface="Arial" charset="0"/>
              </a:rPr>
              <a:t>Padomes direktīva 2005/85/EK </a:t>
            </a:r>
            <a:r>
              <a:rPr lang="lv-LV" sz="2400" b="1" i="1">
                <a:latin typeface="Arial" charset="0"/>
              </a:rPr>
              <a:t>(Procedūru direktīva)</a:t>
            </a:r>
          </a:p>
          <a:p>
            <a:pPr defTabSz="361950"/>
            <a:endParaRPr lang="lv-LV" sz="2000" b="1" i="1">
              <a:latin typeface="Arial" charset="0"/>
            </a:endParaRPr>
          </a:p>
          <a:p>
            <a:pPr defTabSz="361950"/>
            <a:r>
              <a:rPr lang="lv-LV" sz="2400" b="1" u="sng">
                <a:latin typeface="Arial" charset="0"/>
              </a:rPr>
              <a:t>Eiropas Parlamenta un Padomes direktīva 2013/33/ES</a:t>
            </a:r>
            <a:endParaRPr lang="lv-LV" sz="2400" b="1" i="1">
              <a:latin typeface="Arial" charset="0"/>
            </a:endParaRPr>
          </a:p>
          <a:p>
            <a:pPr defTabSz="361950"/>
            <a:r>
              <a:rPr lang="lv-LV" sz="2000">
                <a:latin typeface="Arial" charset="0"/>
              </a:rPr>
              <a:t>(ieviešanas termiņš – 20.07.2015.)</a:t>
            </a:r>
            <a:endParaRPr lang="lv-LV" sz="2000" b="1">
              <a:latin typeface="Arial" charset="0"/>
            </a:endParaRPr>
          </a:p>
          <a:p>
            <a:pPr defTabSz="361950"/>
            <a:r>
              <a:rPr lang="lv-LV" sz="2000" b="1" i="1">
                <a:latin typeface="Arial" charset="0"/>
              </a:rPr>
              <a:t>Padomes direktīva 2003/9/EK </a:t>
            </a:r>
            <a:r>
              <a:rPr lang="lv-LV" sz="2400" b="1" i="1">
                <a:latin typeface="Arial" charset="0"/>
              </a:rPr>
              <a:t>(Uzņemšanas direktīva)</a:t>
            </a:r>
          </a:p>
          <a:p>
            <a:pPr defTabSz="361950"/>
            <a:endParaRPr lang="lv-LV" sz="2000" b="1" i="1">
              <a:latin typeface="Arial" charset="0"/>
            </a:endParaRPr>
          </a:p>
          <a:p>
            <a:pPr defTabSz="361950"/>
            <a:r>
              <a:rPr lang="lv-LV" sz="2400" b="1" u="sng">
                <a:latin typeface="Arial" charset="0"/>
              </a:rPr>
              <a:t>Eiropas Parlamenta un Padomes direktīva 2011/95/ES</a:t>
            </a:r>
            <a:r>
              <a:rPr lang="lv-LV" b="1" u="sng">
                <a:latin typeface="Arial" charset="0"/>
              </a:rPr>
              <a:t> </a:t>
            </a:r>
          </a:p>
          <a:p>
            <a:pPr defTabSz="361950"/>
            <a:r>
              <a:rPr lang="lv-LV" sz="2000">
                <a:latin typeface="Arial" charset="0"/>
              </a:rPr>
              <a:t>(ieviešanas termiņš – 13.12.2013.)</a:t>
            </a:r>
          </a:p>
          <a:p>
            <a:pPr defTabSz="361950"/>
            <a:r>
              <a:rPr lang="lv-LV" sz="2000" b="1" i="1">
                <a:latin typeface="Arial" charset="0"/>
                <a:cs typeface="Tahoma" pitchFamily="34" charset="0"/>
              </a:rPr>
              <a:t>Padomes direktīva 2004/83/EK </a:t>
            </a:r>
            <a:r>
              <a:rPr lang="lv-LV" sz="2400" b="1" i="1">
                <a:latin typeface="Arial" charset="0"/>
                <a:cs typeface="Tahoma" pitchFamily="34" charset="0"/>
              </a:rPr>
              <a:t>(Kvalifikācijas direktīva)</a:t>
            </a:r>
          </a:p>
          <a:p>
            <a:pPr defTabSz="361950">
              <a:lnSpc>
                <a:spcPct val="90000"/>
              </a:lnSpc>
            </a:pPr>
            <a:r>
              <a:rPr lang="lv-LV" sz="2000" b="1">
                <a:latin typeface="Arial" charset="0"/>
                <a:cs typeface="Tahoma" pitchFamily="34" charset="0"/>
              </a:rPr>
              <a:t>	</a:t>
            </a:r>
          </a:p>
          <a:p>
            <a:pPr defTabSz="361950">
              <a:lnSpc>
                <a:spcPct val="90000"/>
              </a:lnSpc>
            </a:pPr>
            <a:r>
              <a:rPr lang="lv-LV" sz="2200" b="1">
                <a:cs typeface="Tahoma" pitchFamily="34" charset="0"/>
              </a:rPr>
              <a:t>	</a:t>
            </a:r>
            <a:endParaRPr lang="lv-LV" sz="2200" b="1" u="sng">
              <a:cs typeface="Tahoma" pitchFamily="34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  <a:buFontTx/>
              <a:buChar char="•"/>
            </a:pPr>
            <a:endParaRPr lang="lv-LV" sz="2400">
              <a:latin typeface="Arial" charset="0"/>
            </a:endParaRPr>
          </a:p>
          <a:p>
            <a:pPr defTabSz="361950">
              <a:spcBef>
                <a:spcPct val="20000"/>
              </a:spcBef>
            </a:pPr>
            <a:r>
              <a:rPr lang="lv-LV" sz="2400">
                <a:latin typeface="Arial" charset="0"/>
              </a:rPr>
              <a:t>	</a:t>
            </a:r>
            <a:r>
              <a:rPr lang="lv-LV">
                <a:latin typeface="Arial" charset="0"/>
              </a:rPr>
              <a:t>	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361950">
              <a:lnSpc>
                <a:spcPct val="90000"/>
              </a:lnSpc>
              <a:buFontTx/>
              <a:buNone/>
            </a:pPr>
            <a:endParaRPr lang="lv-LV" sz="2600" b="1" u="sng" smtClean="0">
              <a:cs typeface="Tahoma" pitchFamily="34" charset="0"/>
            </a:endParaRPr>
          </a:p>
          <a:p>
            <a:pPr defTabSz="361950">
              <a:lnSpc>
                <a:spcPct val="90000"/>
              </a:lnSpc>
              <a:buFontTx/>
              <a:buNone/>
            </a:pPr>
            <a:r>
              <a:rPr lang="lv-LV" sz="3000" b="1" u="sng" smtClean="0">
                <a:cs typeface="Tahoma" pitchFamily="34" charset="0"/>
              </a:rPr>
              <a:t>ES tiesību akti patvēruma jomā:</a:t>
            </a:r>
          </a:p>
          <a:p>
            <a:pPr defTabSz="361950">
              <a:lnSpc>
                <a:spcPct val="90000"/>
              </a:lnSpc>
            </a:pPr>
            <a:endParaRPr lang="lv-LV" sz="3000" b="1" i="1" smtClean="0">
              <a:cs typeface="Tahoma" pitchFamily="34" charset="0"/>
            </a:endParaRPr>
          </a:p>
          <a:p>
            <a:pPr defTabSz="361950">
              <a:lnSpc>
                <a:spcPct val="9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• 	</a:t>
            </a:r>
            <a:r>
              <a:rPr lang="lv-LV" sz="2400" b="1" u="sng" smtClean="0">
                <a:cs typeface="Tahoma" pitchFamily="34" charset="0"/>
              </a:rPr>
              <a:t>Eiropas Parlamenta un Padomes regula Nr.604/2013</a:t>
            </a:r>
            <a:endParaRPr lang="lv-LV" sz="2400" b="1" i="1" smtClean="0">
              <a:cs typeface="Tahoma" pitchFamily="34" charset="0"/>
            </a:endParaRPr>
          </a:p>
          <a:p>
            <a:pPr defTabSz="361950">
              <a:lnSpc>
                <a:spcPct val="90000"/>
              </a:lnSpc>
              <a:buFontTx/>
              <a:buNone/>
            </a:pPr>
            <a:r>
              <a:rPr lang="lv-LV" sz="2000" b="1" i="1" smtClean="0">
                <a:cs typeface="Tahoma" pitchFamily="34" charset="0"/>
              </a:rPr>
              <a:t>	Padomes regula 343/2003 </a:t>
            </a:r>
            <a:r>
              <a:rPr lang="lv-LV" sz="2400" b="1" i="1" smtClean="0">
                <a:cs typeface="Tahoma" pitchFamily="34" charset="0"/>
              </a:rPr>
              <a:t>(Dublinas Regula)</a:t>
            </a:r>
          </a:p>
          <a:p>
            <a:pPr defTabSz="361950">
              <a:lnSpc>
                <a:spcPct val="9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</a:t>
            </a:r>
            <a:endParaRPr lang="lv-LV" sz="2000" b="1" i="1" smtClean="0">
              <a:cs typeface="Tahoma" pitchFamily="34" charset="0"/>
            </a:endParaRPr>
          </a:p>
          <a:p>
            <a:pPr defTabSz="361950">
              <a:buFontTx/>
              <a:buNone/>
            </a:pPr>
            <a:r>
              <a:rPr lang="lv-LV" sz="2000" b="1" smtClean="0">
                <a:cs typeface="Tahoma" pitchFamily="34" charset="0"/>
              </a:rPr>
              <a:t>• 	</a:t>
            </a:r>
            <a:r>
              <a:rPr lang="lv-LV" sz="2400" b="1" u="sng" smtClean="0">
                <a:cs typeface="Tahoma" pitchFamily="34" charset="0"/>
              </a:rPr>
              <a:t>Eiropas Parlamenta un Padomes regula Nr.603/2013</a:t>
            </a:r>
          </a:p>
          <a:p>
            <a:pPr defTabSz="361950">
              <a:buFontTx/>
              <a:buNone/>
            </a:pPr>
            <a:r>
              <a:rPr lang="lv-LV" sz="2000" b="1" i="1" smtClean="0">
                <a:cs typeface="Tahoma" pitchFamily="34" charset="0"/>
              </a:rPr>
              <a:t>	Padomes regula 2725/2000/EK </a:t>
            </a:r>
            <a:r>
              <a:rPr lang="lv-LV" sz="2400" b="1" i="1" smtClean="0">
                <a:cs typeface="Tahoma" pitchFamily="34" charset="0"/>
              </a:rPr>
              <a:t>(Eurodac Regula)</a:t>
            </a:r>
          </a:p>
          <a:p>
            <a:pPr defTabSz="361950">
              <a:buFontTx/>
              <a:buNone/>
            </a:pPr>
            <a:r>
              <a:rPr lang="lv-LV" sz="2000" b="1" smtClean="0">
                <a:cs typeface="Tahoma" pitchFamily="34" charset="0"/>
              </a:rPr>
              <a:t>	</a:t>
            </a:r>
            <a:endParaRPr lang="lv-LV" smtClean="0"/>
          </a:p>
        </p:txBody>
      </p:sp>
    </p:spTree>
  </p:cSld>
  <p:clrMapOvr>
    <a:masterClrMapping/>
  </p:clrMapOvr>
  <p:transition spd="med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 bwMode="auto">
          <a:xfrm>
            <a:off x="395288" y="1341438"/>
            <a:ext cx="8302625" cy="4813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600" b="1" u="sng" smtClean="0"/>
              <a:t>Izmaiņu ES tiesību aktos patvēruma jomā mērķis: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endParaRPr lang="lv-LV" sz="2600" b="1" u="sng" smtClean="0"/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000" b="1" smtClean="0">
                <a:cs typeface="Tahoma" pitchFamily="34" charset="0"/>
              </a:rPr>
              <a:t>•		</a:t>
            </a:r>
            <a:r>
              <a:rPr lang="lv-LV" sz="2200" b="1" smtClean="0">
                <a:cs typeface="Tahoma" pitchFamily="34" charset="0"/>
              </a:rPr>
              <a:t>	kopējās Eiropas patvēruma sistēmas izveide (KEPS)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endParaRPr lang="lv-LV" sz="2200" b="1" smtClean="0">
              <a:cs typeface="Tahoma" pitchFamily="34" charset="0"/>
            </a:endParaRP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smtClean="0">
                <a:cs typeface="Tahoma" pitchFamily="34" charset="0"/>
              </a:rPr>
              <a:t>•			</a:t>
            </a:r>
            <a:r>
              <a:rPr lang="lv-LV" sz="2200" b="1" smtClean="0"/>
              <a:t>paaugstinātu standartu ieviešana: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smtClean="0"/>
              <a:t>		1) personas tiesības un garantijas – </a:t>
            </a:r>
            <a:r>
              <a:rPr lang="lv-LV" sz="2200" b="1" i="1" smtClean="0"/>
              <a:t>īpašas procesuālās un uzņemšanas garantijas mazāk aizsargātiem patvēruma meklētājiem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smtClean="0"/>
              <a:t>		2) valsts atbildība – </a:t>
            </a:r>
            <a:r>
              <a:rPr lang="lv-LV" sz="2200" b="1" i="1" smtClean="0"/>
              <a:t>atbilstoša administratīvā kapacitāte un darbinieku apmācība</a:t>
            </a:r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endParaRPr lang="lv-LV" sz="2200" b="1" i="1" smtClean="0"/>
          </a:p>
          <a:p>
            <a:pPr marL="257175" indent="-257175">
              <a:buFontTx/>
              <a:buNone/>
              <a:tabLst>
                <a:tab pos="173038" algn="l"/>
                <a:tab pos="276225" algn="l"/>
              </a:tabLst>
            </a:pPr>
            <a:r>
              <a:rPr lang="lv-LV" sz="2200" b="1" smtClean="0">
                <a:cs typeface="Tahoma" pitchFamily="34" charset="0"/>
              </a:rPr>
              <a:t>• 		</a:t>
            </a:r>
            <a:r>
              <a:rPr lang="lv-LV" sz="2200" b="1" smtClean="0"/>
              <a:t>augstāks harmonizācijas līmenis dalībvalstīs ieviesto 	nosacījumu starpā</a:t>
            </a:r>
          </a:p>
          <a:p>
            <a:pPr marL="257175" indent="-257175">
              <a:buFontTx/>
              <a:buChar char="-"/>
              <a:tabLst>
                <a:tab pos="173038" algn="l"/>
                <a:tab pos="276225" algn="l"/>
              </a:tabLst>
            </a:pPr>
            <a:endParaRPr lang="lv-LV" sz="2200" b="1" smtClean="0"/>
          </a:p>
          <a:p>
            <a:pPr marL="257175" indent="-257175">
              <a:buFontTx/>
              <a:buChar char="-"/>
              <a:tabLst>
                <a:tab pos="173038" algn="l"/>
                <a:tab pos="276225" algn="l"/>
              </a:tabLst>
            </a:pPr>
            <a:endParaRPr lang="lv-LV" sz="2200" b="1" smtClean="0">
              <a:latin typeface="Tahoma" pitchFamily="34" charset="0"/>
            </a:endParaRPr>
          </a:p>
          <a:p>
            <a:pPr marL="257175" indent="-257175">
              <a:tabLst>
                <a:tab pos="173038" algn="l"/>
                <a:tab pos="276225" algn="l"/>
              </a:tabLst>
            </a:pPr>
            <a:endParaRPr lang="lv-LV" smtClean="0"/>
          </a:p>
        </p:txBody>
      </p:sp>
    </p:spTree>
  </p:cSld>
  <p:clrMapOvr>
    <a:masterClrMapping/>
  </p:clrMapOvr>
  <p:transition spd="med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lv-LV" sz="3000" b="1" u="sng" smtClean="0"/>
              <a:t>Patvēruma likumdošanas attīstība:</a:t>
            </a:r>
          </a:p>
          <a:p>
            <a:pPr>
              <a:buFontTx/>
              <a:buNone/>
            </a:pPr>
            <a:endParaRPr lang="lv-LV" sz="3000" b="1" u="sng" smtClean="0"/>
          </a:p>
          <a:p>
            <a:r>
              <a:rPr lang="lv-LV" sz="2400" b="1" smtClean="0"/>
              <a:t>Likums par patvēruma meklētājiem un bēgļiem LR</a:t>
            </a:r>
            <a:r>
              <a:rPr lang="lv-LV" sz="2400" smtClean="0"/>
              <a:t> 1997.</a:t>
            </a:r>
          </a:p>
          <a:p>
            <a:endParaRPr lang="lv-LV" sz="2400" smtClean="0"/>
          </a:p>
          <a:p>
            <a:r>
              <a:rPr lang="lv-LV" sz="2400" b="1" smtClean="0"/>
              <a:t>Patvēruma likums</a:t>
            </a:r>
            <a:r>
              <a:rPr lang="lv-LV" sz="2400" smtClean="0"/>
              <a:t> 01.09.2002.</a:t>
            </a:r>
            <a:r>
              <a:rPr lang="lv-LV" sz="2000" smtClean="0"/>
              <a:t> (</a:t>
            </a:r>
            <a:r>
              <a:rPr lang="lv-LV" sz="2000" b="1" smtClean="0"/>
              <a:t>2005., 2006. un 2007.)</a:t>
            </a:r>
          </a:p>
          <a:p>
            <a:endParaRPr lang="lv-LV" sz="2000" b="1" smtClean="0"/>
          </a:p>
          <a:p>
            <a:r>
              <a:rPr lang="lv-LV" sz="2400" b="1" smtClean="0"/>
              <a:t>Patvēruma likums</a:t>
            </a:r>
            <a:r>
              <a:rPr lang="lv-LV" sz="2400" smtClean="0"/>
              <a:t>  14.07.2009. (</a:t>
            </a:r>
            <a:r>
              <a:rPr lang="lv-LV" sz="2000" b="1" smtClean="0"/>
              <a:t>2013.)</a:t>
            </a:r>
          </a:p>
          <a:p>
            <a:endParaRPr lang="lv-LV" sz="2000" b="1" smtClean="0"/>
          </a:p>
          <a:p>
            <a:r>
              <a:rPr lang="lv-LV" sz="2600" b="1" i="1" u="sng" smtClean="0"/>
              <a:t>Likumprojekts “Patvēruma likums” (VSS – 935)</a:t>
            </a:r>
          </a:p>
        </p:txBody>
      </p:sp>
    </p:spTree>
  </p:cSld>
  <p:clrMapOvr>
    <a:masterClrMapping/>
  </p:clrMapOvr>
  <p:transition spd="med"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642350" cy="4852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4988" indent="-534988" defTabSz="361950">
              <a:buFontTx/>
              <a:buNone/>
            </a:pPr>
            <a:r>
              <a:rPr lang="lv-LV" sz="3000" b="1" u="sng" smtClean="0"/>
              <a:t>Likumprojekts “Patvēruma likums”:</a:t>
            </a:r>
          </a:p>
          <a:p>
            <a:pPr marL="534988" indent="-534988" defTabSz="361950">
              <a:buFontTx/>
              <a:buNone/>
            </a:pPr>
            <a:r>
              <a:rPr lang="lv-LV" sz="3600" smtClean="0">
                <a:cs typeface="Tahoma" pitchFamily="34" charset="0"/>
              </a:rPr>
              <a:t>•   </a:t>
            </a:r>
            <a:r>
              <a:rPr lang="lv-LV" sz="2400" b="1" smtClean="0">
                <a:cs typeface="Tahoma" pitchFamily="34" charset="0"/>
              </a:rPr>
              <a:t>mazāk aizsargāto patvēruma meklētāju īpašo 			  procesuālo un  	izmitināšanas vajadzību noteikšana un nodrošināšana</a:t>
            </a:r>
          </a:p>
          <a:p>
            <a:pPr marL="534988" indent="-534988" defTabSz="361950">
              <a:buFontTx/>
              <a:buNone/>
            </a:pPr>
            <a:r>
              <a:rPr lang="lv-LV" sz="3600" smtClean="0">
                <a:cs typeface="Tahoma" pitchFamily="34" charset="0"/>
              </a:rPr>
              <a:t>•   </a:t>
            </a:r>
            <a:r>
              <a:rPr lang="lv-LV" sz="2400" b="1" smtClean="0">
                <a:cs typeface="Tahoma" pitchFamily="34" charset="0"/>
              </a:rPr>
              <a:t>nepilngadīgo bez pavadības izmitināšana audžuģimenē</a:t>
            </a:r>
          </a:p>
          <a:p>
            <a:pPr marL="534988" indent="-534988" defTabSz="361950">
              <a:buFontTx/>
              <a:buNone/>
            </a:pPr>
            <a:r>
              <a:rPr lang="lv-LV" sz="3600" smtClean="0">
                <a:cs typeface="Tahoma" pitchFamily="34" charset="0"/>
              </a:rPr>
              <a:t>•   </a:t>
            </a:r>
            <a:r>
              <a:rPr lang="lv-LV" sz="2400" b="1" smtClean="0">
                <a:cs typeface="Tahoma" pitchFamily="34" charset="0"/>
              </a:rPr>
              <a:t>tiesības saņemt informāciju par patvēruma procedūru konkrētās 	lietas kontekstā</a:t>
            </a:r>
          </a:p>
          <a:p>
            <a:pPr marL="534988" indent="-534988" defTabSz="361950">
              <a:buFontTx/>
              <a:buNone/>
            </a:pPr>
            <a:r>
              <a:rPr lang="lv-LV" sz="2400" b="1" smtClean="0">
                <a:cs typeface="Tahoma" pitchFamily="34" charset="0"/>
              </a:rPr>
              <a:t>	</a:t>
            </a:r>
          </a:p>
        </p:txBody>
      </p:sp>
    </p:spTree>
  </p:cSld>
  <p:clrMapOvr>
    <a:masterClrMapping/>
  </p:clrMapOvr>
  <p:transition spd="med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5229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6225" indent="-276225">
              <a:lnSpc>
                <a:spcPct val="90000"/>
              </a:lnSpc>
              <a:buFontTx/>
              <a:buNone/>
            </a:pPr>
            <a:r>
              <a:rPr lang="lv-LV" sz="3000" b="1" u="sng" smtClean="0"/>
              <a:t>Likumprojekts “Patvēruma likums”:</a:t>
            </a:r>
          </a:p>
          <a:p>
            <a:pPr marL="276225" indent="-276225">
              <a:lnSpc>
                <a:spcPct val="90000"/>
              </a:lnSpc>
              <a:buFontTx/>
              <a:buNone/>
            </a:pPr>
            <a:endParaRPr lang="lv-LV" sz="3000" b="1" u="sng" smtClean="0"/>
          </a:p>
          <a:p>
            <a:pPr marL="276225" indent="-276225">
              <a:lnSpc>
                <a:spcPct val="90000"/>
              </a:lnSpc>
              <a:buFontTx/>
              <a:buNone/>
            </a:pPr>
            <a:r>
              <a:rPr lang="lv-LV" sz="2800" smtClean="0">
                <a:cs typeface="Tahoma" pitchFamily="34" charset="0"/>
              </a:rPr>
              <a:t>•</a:t>
            </a:r>
            <a:r>
              <a:rPr lang="lv-LV" sz="2400" b="1" smtClean="0">
                <a:cs typeface="Tahoma" pitchFamily="34" charset="0"/>
              </a:rPr>
              <a:t>	pārrunas par patvēruma iesnieguma būtību veic iestāde, kas ir atbildīga par lēmuma  pieņemšanu </a:t>
            </a:r>
          </a:p>
          <a:p>
            <a:pPr marL="276225" indent="-276225">
              <a:lnSpc>
                <a:spcPct val="90000"/>
              </a:lnSpc>
              <a:buFontTx/>
              <a:buNone/>
            </a:pPr>
            <a:endParaRPr lang="lv-LV" sz="2400" b="1" smtClean="0">
              <a:cs typeface="Tahoma" pitchFamily="34" charset="0"/>
            </a:endParaRPr>
          </a:p>
          <a:p>
            <a:pPr marL="276225" indent="-276225">
              <a:lnSpc>
                <a:spcPct val="90000"/>
              </a:lnSpc>
              <a:buFontTx/>
              <a:buNone/>
            </a:pPr>
            <a:r>
              <a:rPr lang="lv-LV" sz="2400" b="1" smtClean="0">
                <a:cs typeface="Tahoma" pitchFamily="34" charset="0"/>
              </a:rPr>
              <a:t>•	aizturēšana un tai alternatīvie līdzekļi</a:t>
            </a:r>
          </a:p>
          <a:p>
            <a:pPr marL="276225" indent="-276225">
              <a:lnSpc>
                <a:spcPct val="90000"/>
              </a:lnSpc>
              <a:buFontTx/>
              <a:buNone/>
            </a:pPr>
            <a:endParaRPr lang="lv-LV" sz="2400" b="1" smtClean="0">
              <a:cs typeface="Tahoma" pitchFamily="34" charset="0"/>
            </a:endParaRPr>
          </a:p>
          <a:p>
            <a:pPr marL="276225" indent="-276225">
              <a:lnSpc>
                <a:spcPct val="90000"/>
              </a:lnSpc>
              <a:buFontTx/>
              <a:buNone/>
            </a:pPr>
            <a:r>
              <a:rPr lang="lv-LV" sz="2400" b="1" smtClean="0">
                <a:cs typeface="Tahoma" pitchFamily="34" charset="0"/>
              </a:rPr>
              <a:t>•	patvēruma iesnieguma izskatīšana saīsinātajā kārtībā - </a:t>
            </a:r>
            <a:r>
              <a:rPr lang="lv-LV" sz="2400" i="1" smtClean="0">
                <a:cs typeface="Tahoma" pitchFamily="34" charset="0"/>
              </a:rPr>
              <a:t>tikai gadījumos, ja ir pārliecība, ka patvēruma meklētājam nav nepieciešama starptautiskā aizsardzība</a:t>
            </a:r>
          </a:p>
          <a:p>
            <a:pPr marL="276225" indent="-276225">
              <a:lnSpc>
                <a:spcPct val="90000"/>
              </a:lnSpc>
              <a:buFontTx/>
              <a:buNone/>
            </a:pPr>
            <a:endParaRPr lang="lv-LV" sz="2400" b="1" smtClean="0">
              <a:cs typeface="Tahoma" pitchFamily="34" charset="0"/>
            </a:endParaRPr>
          </a:p>
          <a:p>
            <a:pPr marL="276225" indent="-276225">
              <a:lnSpc>
                <a:spcPct val="90000"/>
              </a:lnSpc>
              <a:buFontTx/>
              <a:buNone/>
            </a:pPr>
            <a:r>
              <a:rPr lang="lv-LV" sz="2400" b="1" smtClean="0">
                <a:cs typeface="Tahoma" pitchFamily="34" charset="0"/>
              </a:rPr>
              <a:t>•	iesnieguma tieša vai netieša atsaukšana</a:t>
            </a:r>
          </a:p>
          <a:p>
            <a:pPr marL="276225" indent="-276225">
              <a:lnSpc>
                <a:spcPct val="90000"/>
              </a:lnSpc>
              <a:buFontTx/>
              <a:buNone/>
            </a:pPr>
            <a:endParaRPr lang="lv-LV" sz="2600" b="1" smtClean="0">
              <a:cs typeface="Tahoma" pitchFamily="34" charset="0"/>
            </a:endParaRPr>
          </a:p>
        </p:txBody>
      </p:sp>
    </p:spTree>
  </p:cSld>
  <p:clrMapOvr>
    <a:masterClrMapping/>
  </p:clrMapOvr>
  <p:transition spd="med"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083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91513" cy="499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r>
              <a:rPr lang="lv-LV" b="1" u="sng" dirty="0" smtClean="0"/>
              <a:t>Likumprojekts “Patvēruma likums”:</a:t>
            </a: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endParaRPr lang="lv-LV" sz="1200" b="1" u="sng" dirty="0" smtClean="0"/>
          </a:p>
          <a:p>
            <a:pPr marL="276225" indent="-276225">
              <a:lnSpc>
                <a:spcPct val="80000"/>
              </a:lnSpc>
              <a:tabLst>
                <a:tab pos="449263" algn="l"/>
              </a:tabLst>
            </a:pPr>
            <a:r>
              <a:rPr lang="lv-LV" sz="2400" b="1" dirty="0" smtClean="0">
                <a:cs typeface="Tahoma" pitchFamily="34" charset="0"/>
              </a:rPr>
              <a:t>Lēmumi patvēruma procedūras ietvaros :</a:t>
            </a:r>
          </a:p>
          <a:p>
            <a:pPr marL="276225" indent="-276225">
              <a:lnSpc>
                <a:spcPct val="80000"/>
              </a:lnSpc>
              <a:tabLst>
                <a:tab pos="449263" algn="l"/>
              </a:tabLst>
            </a:pPr>
            <a:endParaRPr lang="lv-LV" sz="24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r>
              <a:rPr lang="lv-LV" sz="2200" b="1" dirty="0" smtClean="0">
                <a:cs typeface="Tahoma" pitchFamily="34" charset="0"/>
              </a:rPr>
              <a:t>	- 		par iesnieguma atstāšanu bez izskatīšanas </a:t>
            </a: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r>
              <a:rPr lang="lv-LV" sz="2200" b="1" dirty="0" smtClean="0">
                <a:cs typeface="Tahoma" pitchFamily="34" charset="0"/>
              </a:rPr>
              <a:t>	- 		par bēgļa vai alternatīvā statusa piešķiršanu vai 		atteikumu to piešķirt</a:t>
            </a: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r>
              <a:rPr lang="lv-LV" sz="2200" b="1" dirty="0" smtClean="0">
                <a:cs typeface="Tahoma" pitchFamily="34" charset="0"/>
              </a:rPr>
              <a:t>	-		par patvēruma meklētāja pārsūtīšanu uz atbildīgo DV</a:t>
            </a: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r>
              <a:rPr lang="lv-LV" sz="2200" b="1" dirty="0" smtClean="0">
                <a:cs typeface="Tahoma" pitchFamily="34" charset="0"/>
              </a:rPr>
              <a:t> 	- 		par iesnieguma izskatīšanas pārtraukšanu</a:t>
            </a: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r>
              <a:rPr lang="lv-LV" sz="2200" b="1" dirty="0" smtClean="0">
                <a:cs typeface="Tahoma" pitchFamily="34" charset="0"/>
              </a:rPr>
              <a:t>	-		par atteikumu atsākt iesnieguma izskatīšanu   </a:t>
            </a: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tabLst>
                <a:tab pos="449263" algn="l"/>
              </a:tabLst>
            </a:pPr>
            <a:endParaRPr lang="lv-LV" sz="2200" b="1" dirty="0" smtClean="0">
              <a:cs typeface="Tahoma" pitchFamily="34" charset="0"/>
            </a:endParaRPr>
          </a:p>
          <a:p>
            <a:pPr marL="276225" indent="-276225">
              <a:lnSpc>
                <a:spcPct val="80000"/>
              </a:lnSpc>
              <a:buFontTx/>
              <a:buNone/>
              <a:tabLst>
                <a:tab pos="449263" algn="l"/>
              </a:tabLst>
            </a:pPr>
            <a:endParaRPr lang="lv-LV" b="1" u="sng" dirty="0" smtClean="0"/>
          </a:p>
        </p:txBody>
      </p:sp>
    </p:spTree>
  </p:cSld>
  <p:clrMapOvr>
    <a:masterClrMapping/>
  </p:clrMapOvr>
  <p:transition spd="med"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435975" cy="5113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lv-LV" sz="3600" b="1" u="sng" smtClean="0"/>
              <a:t>Likumprojekts “Patvēruma likums”: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smtClean="0">
                <a:cs typeface="Tahoma" pitchFamily="34" charset="0"/>
              </a:rPr>
              <a:t>•</a:t>
            </a:r>
            <a:r>
              <a:rPr lang="lv-LV" sz="2000" b="1" smtClean="0">
                <a:cs typeface="Tahoma" pitchFamily="34" charset="0"/>
              </a:rPr>
              <a:t>	</a:t>
            </a:r>
            <a:r>
              <a:rPr lang="lv-LV" sz="2400" b="1" smtClean="0">
                <a:cs typeface="Tahoma" pitchFamily="34" charset="0"/>
              </a:rPr>
              <a:t>patvēruma procedūras ietvaros pieņemtu lēmumu pārsūdzēšana: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2400" b="1" smtClean="0"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-	pēc patvēruma meklētāja izmitināšanas vai aizturēšanas 	vietas 	adreses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-	patvēruma meklētājs vai viņa pārstāvis iesniedz Pārvaldei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2000" b="1" smtClean="0"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-	Pārvalde pieteikumu vienas darbdienas laikā pārsūta ART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- 	pieteikuma iesniegšanas un lietas izskatīšanas ART termiņi 	atbilstoši piemērojamajai procedūrai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2000" b="1" smtClean="0"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lv-LV" sz="2000" b="1" smtClean="0">
                <a:cs typeface="Tahoma" pitchFamily="34" charset="0"/>
              </a:rPr>
              <a:t>	-	ART nolēmums ir galīgs un nav pārsūdzams </a:t>
            </a:r>
          </a:p>
          <a:p>
            <a:pPr>
              <a:lnSpc>
                <a:spcPct val="80000"/>
              </a:lnSpc>
              <a:buFontTx/>
              <a:buNone/>
            </a:pPr>
            <a:endParaRPr lang="lv-LV" sz="2000" b="1" smtClean="0">
              <a:cs typeface="Tahom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lv-LV" sz="2000" b="1" smtClean="0"/>
          </a:p>
        </p:txBody>
      </p:sp>
    </p:spTree>
  </p:cSld>
  <p:clrMapOvr>
    <a:masterClrMapping/>
  </p:clrMapOvr>
  <p:transition spd="med">
    <p:pull dir="l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6324</TotalTime>
  <Words>178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PMLP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martins</dc:creator>
  <cp:lastModifiedBy>Neo</cp:lastModifiedBy>
  <cp:revision>168</cp:revision>
  <dcterms:created xsi:type="dcterms:W3CDTF">2004-08-26T07:57:27Z</dcterms:created>
  <dcterms:modified xsi:type="dcterms:W3CDTF">2015-03-12T07:39:14Z</dcterms:modified>
</cp:coreProperties>
</file>