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43"/>
  </p:notesMasterIdLst>
  <p:handoutMasterIdLst>
    <p:handoutMasterId r:id="rId44"/>
  </p:handoutMasterIdLst>
  <p:sldIdLst>
    <p:sldId id="256" r:id="rId2"/>
    <p:sldId id="581" r:id="rId3"/>
    <p:sldId id="582" r:id="rId4"/>
    <p:sldId id="583" r:id="rId5"/>
    <p:sldId id="567" r:id="rId6"/>
    <p:sldId id="577" r:id="rId7"/>
    <p:sldId id="576" r:id="rId8"/>
    <p:sldId id="575" r:id="rId9"/>
    <p:sldId id="580" r:id="rId10"/>
    <p:sldId id="584" r:id="rId11"/>
    <p:sldId id="579" r:id="rId12"/>
    <p:sldId id="578" r:id="rId13"/>
    <p:sldId id="587" r:id="rId14"/>
    <p:sldId id="586" r:id="rId15"/>
    <p:sldId id="585" r:id="rId16"/>
    <p:sldId id="592" r:id="rId17"/>
    <p:sldId id="591" r:id="rId18"/>
    <p:sldId id="590" r:id="rId19"/>
    <p:sldId id="589" r:id="rId20"/>
    <p:sldId id="588" r:id="rId21"/>
    <p:sldId id="596" r:id="rId22"/>
    <p:sldId id="595" r:id="rId23"/>
    <p:sldId id="594" r:id="rId24"/>
    <p:sldId id="598" r:id="rId25"/>
    <p:sldId id="597" r:id="rId26"/>
    <p:sldId id="601" r:id="rId27"/>
    <p:sldId id="600" r:id="rId28"/>
    <p:sldId id="617" r:id="rId29"/>
    <p:sldId id="606" r:id="rId30"/>
    <p:sldId id="608" r:id="rId31"/>
    <p:sldId id="609" r:id="rId32"/>
    <p:sldId id="612" r:id="rId33"/>
    <p:sldId id="602" r:id="rId34"/>
    <p:sldId id="603" r:id="rId35"/>
    <p:sldId id="607" r:id="rId36"/>
    <p:sldId id="605" r:id="rId37"/>
    <p:sldId id="618" r:id="rId38"/>
    <p:sldId id="559" r:id="rId39"/>
    <p:sldId id="569" r:id="rId40"/>
    <p:sldId id="558" r:id="rId41"/>
    <p:sldId id="599" r:id="rId42"/>
  </p:sldIdLst>
  <p:sldSz cx="9144000" cy="6858000" type="screen4x3"/>
  <p:notesSz cx="6669088" cy="9872663"/>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Arial" charset="0"/>
      </a:defRPr>
    </a:lvl1pPr>
    <a:lvl2pPr marL="457200" algn="l" rtl="0" eaLnBrk="0" fontAlgn="base" hangingPunct="0">
      <a:spcBef>
        <a:spcPct val="0"/>
      </a:spcBef>
      <a:spcAft>
        <a:spcPct val="0"/>
      </a:spcAft>
      <a:defRPr b="1" kern="1200">
        <a:solidFill>
          <a:schemeClr val="tx1"/>
        </a:solidFill>
        <a:latin typeface="Arial" charset="0"/>
        <a:ea typeface="+mn-ea"/>
        <a:cs typeface="Arial" charset="0"/>
      </a:defRPr>
    </a:lvl2pPr>
    <a:lvl3pPr marL="914400" algn="l" rtl="0" eaLnBrk="0" fontAlgn="base" hangingPunct="0">
      <a:spcBef>
        <a:spcPct val="0"/>
      </a:spcBef>
      <a:spcAft>
        <a:spcPct val="0"/>
      </a:spcAft>
      <a:defRPr b="1" kern="1200">
        <a:solidFill>
          <a:schemeClr val="tx1"/>
        </a:solidFill>
        <a:latin typeface="Arial" charset="0"/>
        <a:ea typeface="+mn-ea"/>
        <a:cs typeface="Arial" charset="0"/>
      </a:defRPr>
    </a:lvl3pPr>
    <a:lvl4pPr marL="1371600" algn="l" rtl="0" eaLnBrk="0" fontAlgn="base" hangingPunct="0">
      <a:spcBef>
        <a:spcPct val="0"/>
      </a:spcBef>
      <a:spcAft>
        <a:spcPct val="0"/>
      </a:spcAft>
      <a:defRPr b="1" kern="1200">
        <a:solidFill>
          <a:schemeClr val="tx1"/>
        </a:solidFill>
        <a:latin typeface="Arial" charset="0"/>
        <a:ea typeface="+mn-ea"/>
        <a:cs typeface="Arial" charset="0"/>
      </a:defRPr>
    </a:lvl4pPr>
    <a:lvl5pPr marL="1828800" algn="l" rtl="0" eaLnBrk="0" fontAlgn="base" hangingPunct="0">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1901" autoAdjust="0"/>
  </p:normalViewPr>
  <p:slideViewPr>
    <p:cSldViewPr>
      <p:cViewPr varScale="1">
        <p:scale>
          <a:sx n="95" d="100"/>
          <a:sy n="95" d="100"/>
        </p:scale>
        <p:origin x="20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266" y="-102"/>
      </p:cViewPr>
      <p:guideLst>
        <p:guide orient="horz" pos="3110"/>
        <p:guide pos="210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889108" cy="493634"/>
          </a:xfrm>
          <a:prstGeom prst="rect">
            <a:avLst/>
          </a:prstGeom>
          <a:noFill/>
          <a:ln w="9525">
            <a:noFill/>
            <a:miter lim="800000"/>
            <a:headEnd/>
            <a:tailEnd/>
          </a:ln>
          <a:effectLst/>
        </p:spPr>
        <p:txBody>
          <a:bodyPr vert="horz" wrap="square" lIns="90718" tIns="45359" rIns="90718" bIns="45359" numCol="1" anchor="t" anchorCtr="0" compatLnSpc="1">
            <a:prstTxWarp prst="textNoShape">
              <a:avLst/>
            </a:prstTxWarp>
          </a:bodyPr>
          <a:lstStyle>
            <a:lvl1pPr eaLnBrk="1" hangingPunct="1">
              <a:defRPr sz="1200" b="0"/>
            </a:lvl1pPr>
          </a:lstStyle>
          <a:p>
            <a:pPr>
              <a:defRPr/>
            </a:pPr>
            <a:endParaRPr lang="en-US" dirty="0"/>
          </a:p>
        </p:txBody>
      </p:sp>
      <p:sp>
        <p:nvSpPr>
          <p:cNvPr id="47107" name="Rectangle 3"/>
          <p:cNvSpPr>
            <a:spLocks noGrp="1" noChangeArrowheads="1"/>
          </p:cNvSpPr>
          <p:nvPr>
            <p:ph type="dt" sz="quarter" idx="1"/>
          </p:nvPr>
        </p:nvSpPr>
        <p:spPr bwMode="auto">
          <a:xfrm>
            <a:off x="3778424" y="0"/>
            <a:ext cx="2889108" cy="493634"/>
          </a:xfrm>
          <a:prstGeom prst="rect">
            <a:avLst/>
          </a:prstGeom>
          <a:noFill/>
          <a:ln w="9525">
            <a:noFill/>
            <a:miter lim="800000"/>
            <a:headEnd/>
            <a:tailEnd/>
          </a:ln>
          <a:effectLst/>
        </p:spPr>
        <p:txBody>
          <a:bodyPr vert="horz" wrap="square" lIns="90718" tIns="45359" rIns="90718" bIns="45359" numCol="1" anchor="t" anchorCtr="0" compatLnSpc="1">
            <a:prstTxWarp prst="textNoShape">
              <a:avLst/>
            </a:prstTxWarp>
          </a:bodyPr>
          <a:lstStyle>
            <a:lvl1pPr algn="r" eaLnBrk="1" hangingPunct="1">
              <a:defRPr sz="1200" b="0"/>
            </a:lvl1pPr>
          </a:lstStyle>
          <a:p>
            <a:pPr>
              <a:defRPr/>
            </a:pPr>
            <a:endParaRPr lang="en-US" dirty="0"/>
          </a:p>
        </p:txBody>
      </p:sp>
      <p:sp>
        <p:nvSpPr>
          <p:cNvPr id="47108" name="Rectangle 4"/>
          <p:cNvSpPr>
            <a:spLocks noGrp="1" noChangeArrowheads="1"/>
          </p:cNvSpPr>
          <p:nvPr>
            <p:ph type="ftr" sz="quarter" idx="2"/>
          </p:nvPr>
        </p:nvSpPr>
        <p:spPr bwMode="auto">
          <a:xfrm>
            <a:off x="0" y="9377443"/>
            <a:ext cx="2889108" cy="493634"/>
          </a:xfrm>
          <a:prstGeom prst="rect">
            <a:avLst/>
          </a:prstGeom>
          <a:noFill/>
          <a:ln w="9525">
            <a:noFill/>
            <a:miter lim="800000"/>
            <a:headEnd/>
            <a:tailEnd/>
          </a:ln>
          <a:effectLst/>
        </p:spPr>
        <p:txBody>
          <a:bodyPr vert="horz" wrap="square" lIns="90718" tIns="45359" rIns="90718" bIns="45359" numCol="1" anchor="b" anchorCtr="0" compatLnSpc="1">
            <a:prstTxWarp prst="textNoShape">
              <a:avLst/>
            </a:prstTxWarp>
          </a:bodyPr>
          <a:lstStyle>
            <a:lvl1pPr eaLnBrk="1" hangingPunct="1">
              <a:defRPr sz="1200" b="0"/>
            </a:lvl1pPr>
          </a:lstStyle>
          <a:p>
            <a:pPr>
              <a:defRPr/>
            </a:pPr>
            <a:endParaRPr lang="en-US" dirty="0"/>
          </a:p>
        </p:txBody>
      </p:sp>
      <p:sp>
        <p:nvSpPr>
          <p:cNvPr id="47109" name="Rectangle 5"/>
          <p:cNvSpPr>
            <a:spLocks noGrp="1" noChangeArrowheads="1"/>
          </p:cNvSpPr>
          <p:nvPr>
            <p:ph type="sldNum" sz="quarter" idx="3"/>
          </p:nvPr>
        </p:nvSpPr>
        <p:spPr bwMode="auto">
          <a:xfrm>
            <a:off x="3778424" y="9377443"/>
            <a:ext cx="2889108" cy="493634"/>
          </a:xfrm>
          <a:prstGeom prst="rect">
            <a:avLst/>
          </a:prstGeom>
          <a:noFill/>
          <a:ln w="9525">
            <a:noFill/>
            <a:miter lim="800000"/>
            <a:headEnd/>
            <a:tailEnd/>
          </a:ln>
          <a:effectLst/>
        </p:spPr>
        <p:txBody>
          <a:bodyPr vert="horz" wrap="square" lIns="90718" tIns="45359" rIns="90718" bIns="45359" numCol="1" anchor="b" anchorCtr="0" compatLnSpc="1">
            <a:prstTxWarp prst="textNoShape">
              <a:avLst/>
            </a:prstTxWarp>
          </a:bodyPr>
          <a:lstStyle>
            <a:lvl1pPr algn="r" eaLnBrk="1" hangingPunct="1">
              <a:defRPr sz="1200" b="0"/>
            </a:lvl1pPr>
          </a:lstStyle>
          <a:p>
            <a:pPr>
              <a:defRPr/>
            </a:pPr>
            <a:fld id="{E31EA7A0-782B-44D7-B8C6-4EAA4547A853}" type="slidenum">
              <a:rPr lang="en-US"/>
              <a:pPr>
                <a:defRPr/>
              </a:pPr>
              <a:t>‹#›</a:t>
            </a:fld>
            <a:endParaRPr lang="en-US" dirty="0"/>
          </a:p>
        </p:txBody>
      </p:sp>
    </p:spTree>
    <p:extLst>
      <p:ext uri="{BB962C8B-B14F-4D97-AF65-F5344CB8AC3E}">
        <p14:creationId xmlns:p14="http://schemas.microsoft.com/office/powerpoint/2010/main" val="3234211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9108" cy="493634"/>
          </a:xfrm>
          <a:prstGeom prst="rect">
            <a:avLst/>
          </a:prstGeom>
          <a:noFill/>
          <a:ln w="9525">
            <a:noFill/>
            <a:miter lim="800000"/>
            <a:headEnd/>
            <a:tailEnd/>
          </a:ln>
          <a:effectLst/>
        </p:spPr>
        <p:txBody>
          <a:bodyPr vert="horz" wrap="square" lIns="90718" tIns="45359" rIns="90718" bIns="45359" numCol="1" anchor="t" anchorCtr="0" compatLnSpc="1">
            <a:prstTxWarp prst="textNoShape">
              <a:avLst/>
            </a:prstTxWarp>
          </a:bodyPr>
          <a:lstStyle>
            <a:lvl1pPr eaLnBrk="1" hangingPunct="1">
              <a:defRPr sz="1200" b="0"/>
            </a:lvl1pPr>
          </a:lstStyle>
          <a:p>
            <a:pPr>
              <a:defRPr/>
            </a:pPr>
            <a:endParaRPr lang="fr-BE" dirty="0"/>
          </a:p>
        </p:txBody>
      </p:sp>
      <p:sp>
        <p:nvSpPr>
          <p:cNvPr id="11267" name="Rectangle 3"/>
          <p:cNvSpPr>
            <a:spLocks noGrp="1" noChangeArrowheads="1"/>
          </p:cNvSpPr>
          <p:nvPr>
            <p:ph type="dt" idx="1"/>
          </p:nvPr>
        </p:nvSpPr>
        <p:spPr bwMode="auto">
          <a:xfrm>
            <a:off x="3778424" y="0"/>
            <a:ext cx="2889108" cy="493634"/>
          </a:xfrm>
          <a:prstGeom prst="rect">
            <a:avLst/>
          </a:prstGeom>
          <a:noFill/>
          <a:ln w="9525">
            <a:noFill/>
            <a:miter lim="800000"/>
            <a:headEnd/>
            <a:tailEnd/>
          </a:ln>
          <a:effectLst/>
        </p:spPr>
        <p:txBody>
          <a:bodyPr vert="horz" wrap="square" lIns="90718" tIns="45359" rIns="90718" bIns="45359" numCol="1" anchor="t" anchorCtr="0" compatLnSpc="1">
            <a:prstTxWarp prst="textNoShape">
              <a:avLst/>
            </a:prstTxWarp>
          </a:bodyPr>
          <a:lstStyle>
            <a:lvl1pPr algn="r" eaLnBrk="1" hangingPunct="1">
              <a:defRPr sz="1200" b="0"/>
            </a:lvl1pPr>
          </a:lstStyle>
          <a:p>
            <a:pPr>
              <a:defRPr/>
            </a:pPr>
            <a:endParaRPr lang="fr-BE" dirty="0"/>
          </a:p>
        </p:txBody>
      </p:sp>
      <p:sp>
        <p:nvSpPr>
          <p:cNvPr id="14340" name="Rectangle 4"/>
          <p:cNvSpPr>
            <a:spLocks noGrp="1" noRot="1" noChangeAspect="1" noChangeArrowheads="1" noTextEdit="1"/>
          </p:cNvSpPr>
          <p:nvPr>
            <p:ph type="sldImg" idx="2"/>
          </p:nvPr>
        </p:nvSpPr>
        <p:spPr bwMode="auto">
          <a:xfrm>
            <a:off x="866775" y="741363"/>
            <a:ext cx="4935538"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66598" y="4688722"/>
            <a:ext cx="5335893" cy="4442699"/>
          </a:xfrm>
          <a:prstGeom prst="rect">
            <a:avLst/>
          </a:prstGeom>
          <a:noFill/>
          <a:ln w="9525">
            <a:noFill/>
            <a:miter lim="800000"/>
            <a:headEnd/>
            <a:tailEnd/>
          </a:ln>
          <a:effectLst/>
        </p:spPr>
        <p:txBody>
          <a:bodyPr vert="horz" wrap="square" lIns="90718" tIns="45359" rIns="90718" bIns="45359" numCol="1" anchor="t" anchorCtr="0" compatLnSpc="1">
            <a:prstTxWarp prst="textNoShape">
              <a:avLst/>
            </a:prstTxWarp>
          </a:bodyPr>
          <a:lstStyle/>
          <a:p>
            <a:pPr lvl="0"/>
            <a:r>
              <a:rPr lang="fr-BE" noProof="0" smtClean="0"/>
              <a:t>Click to edit Master text styles</a:t>
            </a:r>
          </a:p>
          <a:p>
            <a:pPr lvl="1"/>
            <a:r>
              <a:rPr lang="fr-BE" noProof="0" smtClean="0"/>
              <a:t>Second level</a:t>
            </a:r>
          </a:p>
          <a:p>
            <a:pPr lvl="2"/>
            <a:r>
              <a:rPr lang="fr-BE" noProof="0" smtClean="0"/>
              <a:t>Third level</a:t>
            </a:r>
          </a:p>
          <a:p>
            <a:pPr lvl="3"/>
            <a:r>
              <a:rPr lang="fr-BE" noProof="0" smtClean="0"/>
              <a:t>Fourth level</a:t>
            </a:r>
          </a:p>
          <a:p>
            <a:pPr lvl="4"/>
            <a:r>
              <a:rPr lang="fr-BE" noProof="0" smtClean="0"/>
              <a:t>Fifth level</a:t>
            </a:r>
          </a:p>
        </p:txBody>
      </p:sp>
      <p:sp>
        <p:nvSpPr>
          <p:cNvPr id="11270" name="Rectangle 6"/>
          <p:cNvSpPr>
            <a:spLocks noGrp="1" noChangeArrowheads="1"/>
          </p:cNvSpPr>
          <p:nvPr>
            <p:ph type="ftr" sz="quarter" idx="4"/>
          </p:nvPr>
        </p:nvSpPr>
        <p:spPr bwMode="auto">
          <a:xfrm>
            <a:off x="0" y="9377443"/>
            <a:ext cx="2889108" cy="493634"/>
          </a:xfrm>
          <a:prstGeom prst="rect">
            <a:avLst/>
          </a:prstGeom>
          <a:noFill/>
          <a:ln w="9525">
            <a:noFill/>
            <a:miter lim="800000"/>
            <a:headEnd/>
            <a:tailEnd/>
          </a:ln>
          <a:effectLst/>
        </p:spPr>
        <p:txBody>
          <a:bodyPr vert="horz" wrap="square" lIns="90718" tIns="45359" rIns="90718" bIns="45359" numCol="1" anchor="b" anchorCtr="0" compatLnSpc="1">
            <a:prstTxWarp prst="textNoShape">
              <a:avLst/>
            </a:prstTxWarp>
          </a:bodyPr>
          <a:lstStyle>
            <a:lvl1pPr eaLnBrk="1" hangingPunct="1">
              <a:defRPr sz="1200" b="0"/>
            </a:lvl1pPr>
          </a:lstStyle>
          <a:p>
            <a:pPr>
              <a:defRPr/>
            </a:pPr>
            <a:endParaRPr lang="fr-BE" dirty="0"/>
          </a:p>
        </p:txBody>
      </p:sp>
      <p:sp>
        <p:nvSpPr>
          <p:cNvPr id="11271" name="Rectangle 7"/>
          <p:cNvSpPr>
            <a:spLocks noGrp="1" noChangeArrowheads="1"/>
          </p:cNvSpPr>
          <p:nvPr>
            <p:ph type="sldNum" sz="quarter" idx="5"/>
          </p:nvPr>
        </p:nvSpPr>
        <p:spPr bwMode="auto">
          <a:xfrm>
            <a:off x="3778424" y="9377443"/>
            <a:ext cx="2889108" cy="493634"/>
          </a:xfrm>
          <a:prstGeom prst="rect">
            <a:avLst/>
          </a:prstGeom>
          <a:noFill/>
          <a:ln w="9525">
            <a:noFill/>
            <a:miter lim="800000"/>
            <a:headEnd/>
            <a:tailEnd/>
          </a:ln>
          <a:effectLst/>
        </p:spPr>
        <p:txBody>
          <a:bodyPr vert="horz" wrap="square" lIns="90718" tIns="45359" rIns="90718" bIns="45359" numCol="1" anchor="b" anchorCtr="0" compatLnSpc="1">
            <a:prstTxWarp prst="textNoShape">
              <a:avLst/>
            </a:prstTxWarp>
          </a:bodyPr>
          <a:lstStyle>
            <a:lvl1pPr algn="r" eaLnBrk="1" hangingPunct="1">
              <a:defRPr sz="1200" b="0"/>
            </a:lvl1pPr>
          </a:lstStyle>
          <a:p>
            <a:pPr>
              <a:defRPr/>
            </a:pPr>
            <a:fld id="{92372A00-FF95-489F-BC88-EECC167F92E6}" type="slidenum">
              <a:rPr lang="fr-BE"/>
              <a:pPr>
                <a:defRPr/>
              </a:pPr>
              <a:t>‹#›</a:t>
            </a:fld>
            <a:endParaRPr lang="fr-BE" dirty="0"/>
          </a:p>
        </p:txBody>
      </p:sp>
    </p:spTree>
    <p:extLst>
      <p:ext uri="{BB962C8B-B14F-4D97-AF65-F5344CB8AC3E}">
        <p14:creationId xmlns:p14="http://schemas.microsoft.com/office/powerpoint/2010/main" val="1299235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cs typeface="Arial" charset="0"/>
              </a:defRPr>
            </a:lvl1pPr>
            <a:lvl2pPr marL="737081" indent="-283493">
              <a:defRPr b="1">
                <a:solidFill>
                  <a:schemeClr val="tx1"/>
                </a:solidFill>
                <a:latin typeface="Arial" charset="0"/>
                <a:cs typeface="Arial" charset="0"/>
              </a:defRPr>
            </a:lvl2pPr>
            <a:lvl3pPr marL="1133970" indent="-226794">
              <a:defRPr b="1">
                <a:solidFill>
                  <a:schemeClr val="tx1"/>
                </a:solidFill>
                <a:latin typeface="Arial" charset="0"/>
                <a:cs typeface="Arial" charset="0"/>
              </a:defRPr>
            </a:lvl3pPr>
            <a:lvl4pPr marL="1587558" indent="-226794">
              <a:defRPr b="1">
                <a:solidFill>
                  <a:schemeClr val="tx1"/>
                </a:solidFill>
                <a:latin typeface="Arial" charset="0"/>
                <a:cs typeface="Arial" charset="0"/>
              </a:defRPr>
            </a:lvl4pPr>
            <a:lvl5pPr marL="2041147" indent="-226794">
              <a:defRPr b="1">
                <a:solidFill>
                  <a:schemeClr val="tx1"/>
                </a:solidFill>
                <a:latin typeface="Arial" charset="0"/>
                <a:cs typeface="Arial" charset="0"/>
              </a:defRPr>
            </a:lvl5pPr>
            <a:lvl6pPr marL="2494735" indent="-226794" eaLnBrk="0" fontAlgn="base" hangingPunct="0">
              <a:spcBef>
                <a:spcPct val="0"/>
              </a:spcBef>
              <a:spcAft>
                <a:spcPct val="0"/>
              </a:spcAft>
              <a:defRPr b="1">
                <a:solidFill>
                  <a:schemeClr val="tx1"/>
                </a:solidFill>
                <a:latin typeface="Arial" charset="0"/>
                <a:cs typeface="Arial" charset="0"/>
              </a:defRPr>
            </a:lvl6pPr>
            <a:lvl7pPr marL="2948323" indent="-226794" eaLnBrk="0" fontAlgn="base" hangingPunct="0">
              <a:spcBef>
                <a:spcPct val="0"/>
              </a:spcBef>
              <a:spcAft>
                <a:spcPct val="0"/>
              </a:spcAft>
              <a:defRPr b="1">
                <a:solidFill>
                  <a:schemeClr val="tx1"/>
                </a:solidFill>
                <a:latin typeface="Arial" charset="0"/>
                <a:cs typeface="Arial" charset="0"/>
              </a:defRPr>
            </a:lvl7pPr>
            <a:lvl8pPr marL="3401911" indent="-226794" eaLnBrk="0" fontAlgn="base" hangingPunct="0">
              <a:spcBef>
                <a:spcPct val="0"/>
              </a:spcBef>
              <a:spcAft>
                <a:spcPct val="0"/>
              </a:spcAft>
              <a:defRPr b="1">
                <a:solidFill>
                  <a:schemeClr val="tx1"/>
                </a:solidFill>
                <a:latin typeface="Arial" charset="0"/>
                <a:cs typeface="Arial" charset="0"/>
              </a:defRPr>
            </a:lvl8pPr>
            <a:lvl9pPr marL="3855499" indent="-226794" eaLnBrk="0" fontAlgn="base" hangingPunct="0">
              <a:spcBef>
                <a:spcPct val="0"/>
              </a:spcBef>
              <a:spcAft>
                <a:spcPct val="0"/>
              </a:spcAft>
              <a:defRPr b="1">
                <a:solidFill>
                  <a:schemeClr val="tx1"/>
                </a:solidFill>
                <a:latin typeface="Arial" charset="0"/>
                <a:cs typeface="Arial" charset="0"/>
              </a:defRPr>
            </a:lvl9pPr>
          </a:lstStyle>
          <a:p>
            <a:fld id="{942DE784-67BA-42EB-90F4-E8A2ECA8BE84}" type="slidenum">
              <a:rPr lang="fr-BE" b="0" smtClean="0"/>
              <a:pPr/>
              <a:t>1</a:t>
            </a:fld>
            <a:endParaRPr lang="fr-BE" b="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408175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372A00-FF95-489F-BC88-EECC167F92E6}" type="slidenum">
              <a:rPr lang="fr-BE" smtClean="0"/>
              <a:pPr>
                <a:defRPr/>
              </a:pPr>
              <a:t>33</a:t>
            </a:fld>
            <a:endParaRPr lang="fr-BE"/>
          </a:p>
        </p:txBody>
      </p:sp>
    </p:spTree>
    <p:extLst>
      <p:ext uri="{BB962C8B-B14F-4D97-AF65-F5344CB8AC3E}">
        <p14:creationId xmlns:p14="http://schemas.microsoft.com/office/powerpoint/2010/main" val="1461134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defRPr/>
            </a:pPr>
            <a:r>
              <a:rPr lang="en-GB" b="1" i="1" dirty="0" err="1" smtClean="0">
                <a:solidFill>
                  <a:srgbClr val="0947F7"/>
                </a:solidFill>
              </a:rPr>
              <a:t>Arslan</a:t>
            </a:r>
            <a:r>
              <a:rPr lang="en-GB" b="1" i="1" dirty="0" smtClean="0">
                <a:solidFill>
                  <a:srgbClr val="0947F7"/>
                </a:solidFill>
              </a:rPr>
              <a:t> (C-534/11):</a:t>
            </a:r>
            <a:endParaRPr lang="en-GB" dirty="0" smtClean="0"/>
          </a:p>
          <a:p>
            <a:pPr algn="just">
              <a:defRPr/>
            </a:pPr>
            <a:r>
              <a:rPr lang="en-GB" dirty="0"/>
              <a:t>EU Asylum </a:t>
            </a:r>
            <a:r>
              <a:rPr lang="en-GB" i="1" dirty="0" err="1"/>
              <a:t>acquis</a:t>
            </a:r>
            <a:r>
              <a:rPr lang="en-GB" dirty="0"/>
              <a:t> does not preclude a detention of a third-country national who has applied for asylum </a:t>
            </a:r>
            <a:r>
              <a:rPr lang="en-GB" b="1" dirty="0">
                <a:solidFill>
                  <a:srgbClr val="C00000"/>
                </a:solidFill>
              </a:rPr>
              <a:t>after having been detained under the RD</a:t>
            </a:r>
            <a:r>
              <a:rPr lang="en-GB" dirty="0"/>
              <a:t>, if the asylum application was made solely to </a:t>
            </a:r>
            <a:r>
              <a:rPr lang="en-GB" b="1" i="1" dirty="0"/>
              <a:t>delay the enforcement </a:t>
            </a:r>
            <a:r>
              <a:rPr lang="en-GB" dirty="0"/>
              <a:t>of the return decision and that it is </a:t>
            </a:r>
            <a:r>
              <a:rPr lang="en-GB" u="sng" dirty="0"/>
              <a:t>objectively necessary </a:t>
            </a:r>
            <a:r>
              <a:rPr lang="en-GB" dirty="0"/>
              <a:t>to maintain detention </a:t>
            </a:r>
            <a:r>
              <a:rPr lang="en-GB" b="1" i="1" dirty="0"/>
              <a:t>to prevent the absconding</a:t>
            </a:r>
            <a:r>
              <a:rPr lang="en-GB" dirty="0"/>
              <a:t>.</a:t>
            </a:r>
            <a:endParaRPr lang="en-US" dirty="0"/>
          </a:p>
        </p:txBody>
      </p:sp>
      <p:sp>
        <p:nvSpPr>
          <p:cNvPr id="4" name="Slide Number Placeholder 3"/>
          <p:cNvSpPr>
            <a:spLocks noGrp="1"/>
          </p:cNvSpPr>
          <p:nvPr>
            <p:ph type="sldNum" sz="quarter" idx="10"/>
          </p:nvPr>
        </p:nvSpPr>
        <p:spPr/>
        <p:txBody>
          <a:bodyPr/>
          <a:lstStyle/>
          <a:p>
            <a:pPr>
              <a:defRPr/>
            </a:pPr>
            <a:fld id="{92372A00-FF95-489F-BC88-EECC167F92E6}" type="slidenum">
              <a:rPr lang="fr-BE" smtClean="0"/>
              <a:pPr>
                <a:defRPr/>
              </a:pPr>
              <a:t>35</a:t>
            </a:fld>
            <a:endParaRPr lang="fr-BE"/>
          </a:p>
        </p:txBody>
      </p:sp>
    </p:spTree>
    <p:extLst>
      <p:ext uri="{BB962C8B-B14F-4D97-AF65-F5344CB8AC3E}">
        <p14:creationId xmlns:p14="http://schemas.microsoft.com/office/powerpoint/2010/main" val="3896524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 47: Right to an effective remedy and to a fair trial</a:t>
            </a:r>
            <a:endParaRPr lang="en-US" dirty="0"/>
          </a:p>
        </p:txBody>
      </p:sp>
      <p:sp>
        <p:nvSpPr>
          <p:cNvPr id="4" name="Slide Number Placeholder 3"/>
          <p:cNvSpPr>
            <a:spLocks noGrp="1"/>
          </p:cNvSpPr>
          <p:nvPr>
            <p:ph type="sldNum" sz="quarter" idx="10"/>
          </p:nvPr>
        </p:nvSpPr>
        <p:spPr/>
        <p:txBody>
          <a:bodyPr/>
          <a:lstStyle/>
          <a:p>
            <a:pPr>
              <a:defRPr/>
            </a:pPr>
            <a:fld id="{92372A00-FF95-489F-BC88-EECC167F92E6}" type="slidenum">
              <a:rPr lang="fr-BE" smtClean="0"/>
              <a:pPr>
                <a:defRPr/>
              </a:pPr>
              <a:t>36</a:t>
            </a:fld>
            <a:endParaRPr lang="fr-BE"/>
          </a:p>
        </p:txBody>
      </p:sp>
    </p:spTree>
    <p:extLst>
      <p:ext uri="{BB962C8B-B14F-4D97-AF65-F5344CB8AC3E}">
        <p14:creationId xmlns:p14="http://schemas.microsoft.com/office/powerpoint/2010/main" val="4271478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0096" indent="-170096">
              <a:buFontTx/>
              <a:buChar char="-"/>
            </a:pPr>
            <a:endParaRPr lang="en-US" dirty="0" smtClean="0"/>
          </a:p>
        </p:txBody>
      </p:sp>
      <p:sp>
        <p:nvSpPr>
          <p:cNvPr id="95236" name="Slide Number Placeholder 3"/>
          <p:cNvSpPr txBox="1">
            <a:spLocks noGrp="1"/>
          </p:cNvSpPr>
          <p:nvPr/>
        </p:nvSpPr>
        <p:spPr bwMode="auto">
          <a:xfrm>
            <a:off x="3778424" y="9377443"/>
            <a:ext cx="2889108"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8" tIns="45359" rIns="90718" bIns="45359" anchor="b"/>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hangingPunct="1"/>
            <a:fld id="{5D017B3F-1C04-4ED0-981B-62315C0171FB}" type="slidenum">
              <a:rPr lang="fr-BE" sz="1200" b="0"/>
              <a:pPr algn="r" eaLnBrk="1" hangingPunct="1"/>
              <a:t>38</a:t>
            </a:fld>
            <a:endParaRPr lang="fr-BE" sz="1200" b="0"/>
          </a:p>
        </p:txBody>
      </p:sp>
    </p:spTree>
    <p:extLst>
      <p:ext uri="{BB962C8B-B14F-4D97-AF65-F5344CB8AC3E}">
        <p14:creationId xmlns:p14="http://schemas.microsoft.com/office/powerpoint/2010/main" val="444061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778574" y="9377045"/>
            <a:ext cx="2888942"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99" tIns="45549" rIns="91099" bIns="45549" anchor="b"/>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hangingPunct="1"/>
            <a:fld id="{DDD91A8F-A6EC-4B9B-9B05-955BDB739DDE}" type="slidenum">
              <a:rPr lang="fr-BE" sz="1200" b="0">
                <a:solidFill>
                  <a:srgbClr val="000000"/>
                </a:solidFill>
              </a:rPr>
              <a:pPr algn="r" eaLnBrk="1" hangingPunct="1"/>
              <a:t>41</a:t>
            </a:fld>
            <a:endParaRPr lang="fr-BE" sz="1200" b="0" dirty="0">
              <a:solidFill>
                <a:srgbClr val="000000"/>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dirty="0" smtClean="0"/>
          </a:p>
        </p:txBody>
      </p:sp>
    </p:spTree>
    <p:extLst>
      <p:ext uri="{BB962C8B-B14F-4D97-AF65-F5344CB8AC3E}">
        <p14:creationId xmlns:p14="http://schemas.microsoft.com/office/powerpoint/2010/main" val="1288582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78250" y="9376899"/>
            <a:ext cx="2889250" cy="49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hangingPunct="1"/>
            <a:fld id="{07958F11-036C-454B-BE9F-D9EE882DA71C}" type="slidenum">
              <a:rPr lang="fr-BE" sz="1200" b="0"/>
              <a:pPr algn="r" eaLnBrk="1" hangingPunct="1"/>
              <a:t>2</a:t>
            </a:fld>
            <a:endParaRPr lang="fr-BE" sz="1200" b="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FSJ: asylum moved to first pillar (Cty competence). Foundation laid for harmonisation process and CEA policy. </a:t>
            </a:r>
          </a:p>
          <a:p>
            <a:pPr eaLnBrk="1" hangingPunct="1"/>
            <a:r>
              <a:rPr lang="en-GB" smtClean="0"/>
              <a:t>Title IV: ‘measures on asylum IN ACCORDANCE WITH THE 1951 CONVENTION’</a:t>
            </a:r>
          </a:p>
        </p:txBody>
      </p:sp>
    </p:spTree>
    <p:extLst>
      <p:ext uri="{BB962C8B-B14F-4D97-AF65-F5344CB8AC3E}">
        <p14:creationId xmlns:p14="http://schemas.microsoft.com/office/powerpoint/2010/main" val="2875427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cs typeface="Arial" charset="0"/>
              </a:defRPr>
            </a:lvl1pPr>
            <a:lvl2pPr marL="742830" indent="-285704">
              <a:defRPr b="1">
                <a:solidFill>
                  <a:schemeClr val="tx1"/>
                </a:solidFill>
                <a:latin typeface="Arial" charset="0"/>
                <a:cs typeface="Arial" charset="0"/>
              </a:defRPr>
            </a:lvl2pPr>
            <a:lvl3pPr marL="1142815" indent="-228563">
              <a:defRPr b="1">
                <a:solidFill>
                  <a:schemeClr val="tx1"/>
                </a:solidFill>
                <a:latin typeface="Arial" charset="0"/>
                <a:cs typeface="Arial" charset="0"/>
              </a:defRPr>
            </a:lvl3pPr>
            <a:lvl4pPr marL="1599942" indent="-228563">
              <a:defRPr b="1">
                <a:solidFill>
                  <a:schemeClr val="tx1"/>
                </a:solidFill>
                <a:latin typeface="Arial" charset="0"/>
                <a:cs typeface="Arial" charset="0"/>
              </a:defRPr>
            </a:lvl4pPr>
            <a:lvl5pPr marL="2057068" indent="-228563">
              <a:defRPr b="1">
                <a:solidFill>
                  <a:schemeClr val="tx1"/>
                </a:solidFill>
                <a:latin typeface="Arial" charset="0"/>
                <a:cs typeface="Arial" charset="0"/>
              </a:defRPr>
            </a:lvl5pPr>
            <a:lvl6pPr marL="2514194" indent="-228563" eaLnBrk="0" fontAlgn="base" hangingPunct="0">
              <a:spcBef>
                <a:spcPct val="0"/>
              </a:spcBef>
              <a:spcAft>
                <a:spcPct val="0"/>
              </a:spcAft>
              <a:defRPr b="1">
                <a:solidFill>
                  <a:schemeClr val="tx1"/>
                </a:solidFill>
                <a:latin typeface="Arial" charset="0"/>
                <a:cs typeface="Arial" charset="0"/>
              </a:defRPr>
            </a:lvl6pPr>
            <a:lvl7pPr marL="2971320" indent="-228563" eaLnBrk="0" fontAlgn="base" hangingPunct="0">
              <a:spcBef>
                <a:spcPct val="0"/>
              </a:spcBef>
              <a:spcAft>
                <a:spcPct val="0"/>
              </a:spcAft>
              <a:defRPr b="1">
                <a:solidFill>
                  <a:schemeClr val="tx1"/>
                </a:solidFill>
                <a:latin typeface="Arial" charset="0"/>
                <a:cs typeface="Arial" charset="0"/>
              </a:defRPr>
            </a:lvl7pPr>
            <a:lvl8pPr marL="3428446" indent="-228563" eaLnBrk="0" fontAlgn="base" hangingPunct="0">
              <a:spcBef>
                <a:spcPct val="0"/>
              </a:spcBef>
              <a:spcAft>
                <a:spcPct val="0"/>
              </a:spcAft>
              <a:defRPr b="1">
                <a:solidFill>
                  <a:schemeClr val="tx1"/>
                </a:solidFill>
                <a:latin typeface="Arial" charset="0"/>
                <a:cs typeface="Arial" charset="0"/>
              </a:defRPr>
            </a:lvl8pPr>
            <a:lvl9pPr marL="3885572" indent="-228563" eaLnBrk="0" fontAlgn="base" hangingPunct="0">
              <a:spcBef>
                <a:spcPct val="0"/>
              </a:spcBef>
              <a:spcAft>
                <a:spcPct val="0"/>
              </a:spcAft>
              <a:defRPr b="1">
                <a:solidFill>
                  <a:schemeClr val="tx1"/>
                </a:solidFill>
                <a:latin typeface="Arial" charset="0"/>
                <a:cs typeface="Arial" charset="0"/>
              </a:defRPr>
            </a:lvl9pPr>
          </a:lstStyle>
          <a:p>
            <a:fld id="{B770D49C-D105-4EED-8900-6A8D570A5FEF}" type="slidenum">
              <a:rPr lang="fr-BE" b="0" smtClean="0"/>
              <a:pPr/>
              <a:t>3</a:t>
            </a:fld>
            <a:endParaRPr lang="fr-BE" b="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smtClean="0"/>
              <a:t>Legal competence for Justice and Home Affairs – including asylum and immigration - moved from third to first pillar</a:t>
            </a:r>
            <a:r>
              <a:rPr lang="en-GB" smtClean="0"/>
              <a:t> </a:t>
            </a:r>
          </a:p>
          <a:p>
            <a:pPr eaLnBrk="1" hangingPunct="1"/>
            <a:r>
              <a:rPr lang="en-GB" smtClean="0"/>
              <a:t>Decln 17: ‘consultations shall be established with UNHCR and other relevant intl organisations on matters relating to asylum policy’. </a:t>
            </a:r>
          </a:p>
        </p:txBody>
      </p:sp>
    </p:spTree>
    <p:extLst>
      <p:ext uri="{BB962C8B-B14F-4D97-AF65-F5344CB8AC3E}">
        <p14:creationId xmlns:p14="http://schemas.microsoft.com/office/powerpoint/2010/main" val="590775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778250" y="9376899"/>
            <a:ext cx="2889250" cy="49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hangingPunct="1"/>
            <a:fld id="{2B0DFAA6-659D-404D-9313-C9B7A439B558}" type="slidenum">
              <a:rPr lang="fr-BE" sz="1200" b="0"/>
              <a:pPr algn="r" eaLnBrk="1" hangingPunct="1"/>
              <a:t>4</a:t>
            </a:fld>
            <a:endParaRPr lang="fr-BE" sz="1200" b="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666750" y="4687661"/>
            <a:ext cx="5335588" cy="4444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 Adopted</a:t>
            </a:r>
            <a:r>
              <a:rPr lang="fr-FR" smtClean="0"/>
              <a:t> by Euro Council. also Relex; development.</a:t>
            </a:r>
          </a:p>
          <a:p>
            <a:pPr eaLnBrk="1" hangingPunct="1">
              <a:buFontTx/>
              <a:buChar char="-"/>
            </a:pPr>
            <a:r>
              <a:rPr lang="fr-FR" smtClean="0"/>
              <a:t>Asylum under ‘Freedom’*</a:t>
            </a:r>
          </a:p>
          <a:p>
            <a:pPr eaLnBrk="1" hangingPunct="1">
              <a:buFontTx/>
              <a:buChar char="-"/>
            </a:pPr>
            <a:r>
              <a:rPr lang="fr-FR" smtClean="0"/>
              <a:t>HAGUE IS COUNTERPART FOR TAMPERE. Constitutional treaty should have been the counterpart for the Amsterdam Treaty… instead must continue to work on previous legal basis.</a:t>
            </a:r>
          </a:p>
          <a:p>
            <a:pPr eaLnBrk="1" hangingPunct="1">
              <a:buFontTx/>
              <a:buChar char="-"/>
            </a:pPr>
            <a:r>
              <a:rPr lang="fr-FR" smtClean="0"/>
              <a:t>Other aspects of JHA include: </a:t>
            </a:r>
            <a:r>
              <a:rPr lang="en-US" smtClean="0"/>
              <a:t>police, borders, customs, judicial cooperation, crime and more</a:t>
            </a:r>
          </a:p>
          <a:p>
            <a:pPr eaLnBrk="1" hangingPunct="1">
              <a:buFontTx/>
              <a:buChar char="-"/>
            </a:pPr>
            <a:r>
              <a:rPr lang="en-US" b="1" smtClean="0"/>
              <a:t>QUESTIONS: 1. What else happened in 2004? (enlargement). 2. what was the effect of enlargement on those countries? 3. what influence/negotiating power did they have over the instruments adopted before their accession? </a:t>
            </a:r>
          </a:p>
          <a:p>
            <a:pPr eaLnBrk="1" hangingPunct="1">
              <a:buFontTx/>
              <a:buChar char="-"/>
            </a:pPr>
            <a:endParaRPr lang="fr-FR" smtClean="0"/>
          </a:p>
        </p:txBody>
      </p:sp>
    </p:spTree>
    <p:extLst>
      <p:ext uri="{BB962C8B-B14F-4D97-AF65-F5344CB8AC3E}">
        <p14:creationId xmlns:p14="http://schemas.microsoft.com/office/powerpoint/2010/main" val="1964436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176">
              <a:defRPr/>
            </a:pPr>
            <a:r>
              <a:rPr lang="en-US" dirty="0" smtClean="0"/>
              <a:t>Identification, information and effective access</a:t>
            </a:r>
          </a:p>
          <a:p>
            <a:endParaRPr lang="en-US" dirty="0"/>
          </a:p>
        </p:txBody>
      </p:sp>
      <p:sp>
        <p:nvSpPr>
          <p:cNvPr id="4" name="Slide Number Placeholder 3"/>
          <p:cNvSpPr>
            <a:spLocks noGrp="1"/>
          </p:cNvSpPr>
          <p:nvPr>
            <p:ph type="sldNum" sz="quarter" idx="10"/>
          </p:nvPr>
        </p:nvSpPr>
        <p:spPr/>
        <p:txBody>
          <a:bodyPr/>
          <a:lstStyle/>
          <a:p>
            <a:pPr>
              <a:defRPr/>
            </a:pPr>
            <a:fld id="{92372A00-FF95-489F-BC88-EECC167F92E6}" type="slidenum">
              <a:rPr lang="fr-BE" smtClean="0"/>
              <a:pPr>
                <a:defRPr/>
              </a:pPr>
              <a:t>6</a:t>
            </a:fld>
            <a:endParaRPr lang="fr-BE"/>
          </a:p>
        </p:txBody>
      </p:sp>
    </p:spTree>
    <p:extLst>
      <p:ext uri="{BB962C8B-B14F-4D97-AF65-F5344CB8AC3E}">
        <p14:creationId xmlns:p14="http://schemas.microsoft.com/office/powerpoint/2010/main" val="3574646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372A00-FF95-489F-BC88-EECC167F92E6}" type="slidenum">
              <a:rPr lang="fr-BE" smtClean="0"/>
              <a:pPr>
                <a:defRPr/>
              </a:pPr>
              <a:t>20</a:t>
            </a:fld>
            <a:endParaRPr lang="fr-BE"/>
          </a:p>
        </p:txBody>
      </p:sp>
    </p:spTree>
    <p:extLst>
      <p:ext uri="{BB962C8B-B14F-4D97-AF65-F5344CB8AC3E}">
        <p14:creationId xmlns:p14="http://schemas.microsoft.com/office/powerpoint/2010/main" val="822347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07176"/>
            <a:r>
              <a:rPr lang="en-US" altLang="nl-NL" sz="1600" dirty="0"/>
              <a:t>‘material reception conditions’ means housing, food and clothing, provided in kind, or as financial allowances or in vouchers, and a daily expenses allowance. </a:t>
            </a:r>
          </a:p>
          <a:p>
            <a:endParaRPr lang="en-US" dirty="0"/>
          </a:p>
        </p:txBody>
      </p:sp>
      <p:sp>
        <p:nvSpPr>
          <p:cNvPr id="4" name="Slide Number Placeholder 3"/>
          <p:cNvSpPr>
            <a:spLocks noGrp="1"/>
          </p:cNvSpPr>
          <p:nvPr>
            <p:ph type="sldNum" sz="quarter" idx="10"/>
          </p:nvPr>
        </p:nvSpPr>
        <p:spPr/>
        <p:txBody>
          <a:bodyPr/>
          <a:lstStyle/>
          <a:p>
            <a:pPr>
              <a:defRPr/>
            </a:pPr>
            <a:fld id="{92372A00-FF95-489F-BC88-EECC167F92E6}" type="slidenum">
              <a:rPr lang="fr-BE" smtClean="0"/>
              <a:pPr>
                <a:defRPr/>
              </a:pPr>
              <a:t>29</a:t>
            </a:fld>
            <a:endParaRPr lang="fr-BE"/>
          </a:p>
        </p:txBody>
      </p:sp>
    </p:spTree>
    <p:extLst>
      <p:ext uri="{BB962C8B-B14F-4D97-AF65-F5344CB8AC3E}">
        <p14:creationId xmlns:p14="http://schemas.microsoft.com/office/powerpoint/2010/main" val="3054943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nl-NL" smtClean="0"/>
          </a:p>
        </p:txBody>
      </p:sp>
      <p:sp>
        <p:nvSpPr>
          <p:cNvPr id="4" name="Slide Number Placeholder 3"/>
          <p:cNvSpPr>
            <a:spLocks noGrp="1"/>
          </p:cNvSpPr>
          <p:nvPr>
            <p:ph type="sldNum" sz="quarter" idx="5"/>
          </p:nvPr>
        </p:nvSpPr>
        <p:spPr/>
        <p:txBody>
          <a:bodyPr/>
          <a:lstStyle/>
          <a:p>
            <a:pPr>
              <a:defRPr/>
            </a:pPr>
            <a:fld id="{743C14F4-899C-4D92-B685-FAB1F5105CBA}" type="slidenum">
              <a:rPr lang="en-US" smtClean="0"/>
              <a:pPr>
                <a:defRPr/>
              </a:pPr>
              <a:t>30</a:t>
            </a:fld>
            <a:endParaRPr lang="en-US"/>
          </a:p>
        </p:txBody>
      </p:sp>
    </p:spTree>
    <p:extLst>
      <p:ext uri="{BB962C8B-B14F-4D97-AF65-F5344CB8AC3E}">
        <p14:creationId xmlns:p14="http://schemas.microsoft.com/office/powerpoint/2010/main" val="3748483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Certain applicants may be in need of special procedural guarantees due, inter alia, to their age, gender, sexual orientation, gender identity, disability, serious illness, mental disorders or as a consequence of torture, rape or other serious forms of psychological, physical or sexual violence.  </a:t>
            </a:r>
          </a:p>
        </p:txBody>
      </p:sp>
      <p:sp>
        <p:nvSpPr>
          <p:cNvPr id="4" name="Slide Number Placeholder 3"/>
          <p:cNvSpPr>
            <a:spLocks noGrp="1"/>
          </p:cNvSpPr>
          <p:nvPr>
            <p:ph type="sldNum" sz="quarter" idx="10"/>
          </p:nvPr>
        </p:nvSpPr>
        <p:spPr/>
        <p:txBody>
          <a:bodyPr/>
          <a:lstStyle/>
          <a:p>
            <a:pPr>
              <a:defRPr/>
            </a:pPr>
            <a:fld id="{92372A00-FF95-489F-BC88-EECC167F92E6}" type="slidenum">
              <a:rPr lang="fr-BE" smtClean="0"/>
              <a:pPr>
                <a:defRPr/>
              </a:pPr>
              <a:t>31</a:t>
            </a:fld>
            <a:endParaRPr lang="fr-BE"/>
          </a:p>
        </p:txBody>
      </p:sp>
    </p:spTree>
    <p:extLst>
      <p:ext uri="{BB962C8B-B14F-4D97-AF65-F5344CB8AC3E}">
        <p14:creationId xmlns:p14="http://schemas.microsoft.com/office/powerpoint/2010/main" val="1456816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888F1E-BBCA-4A62-92D6-9CD6334DBC11}" type="slidenum">
              <a:rPr lang="en-US"/>
              <a:pPr>
                <a:defRPr/>
              </a:pPr>
              <a:t>‹#›</a:t>
            </a:fld>
            <a:endParaRPr lang="en-US" dirty="0"/>
          </a:p>
        </p:txBody>
      </p:sp>
    </p:spTree>
    <p:extLst>
      <p:ext uri="{BB962C8B-B14F-4D97-AF65-F5344CB8AC3E}">
        <p14:creationId xmlns:p14="http://schemas.microsoft.com/office/powerpoint/2010/main" val="3699394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FF4C3C9-65D2-44C4-A11E-69C9CDB42C76}" type="slidenum">
              <a:rPr lang="en-US"/>
              <a:pPr>
                <a:defRPr/>
              </a:pPr>
              <a:t>‹#›</a:t>
            </a:fld>
            <a:endParaRPr lang="en-US" dirty="0"/>
          </a:p>
        </p:txBody>
      </p:sp>
    </p:spTree>
    <p:extLst>
      <p:ext uri="{BB962C8B-B14F-4D97-AF65-F5344CB8AC3E}">
        <p14:creationId xmlns:p14="http://schemas.microsoft.com/office/powerpoint/2010/main" val="101520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06E8C9-D860-4F84-828A-9708B8525F4D}" type="slidenum">
              <a:rPr lang="en-US"/>
              <a:pPr>
                <a:defRPr/>
              </a:pPr>
              <a:t>‹#›</a:t>
            </a:fld>
            <a:endParaRPr lang="en-US" dirty="0"/>
          </a:p>
        </p:txBody>
      </p:sp>
    </p:spTree>
    <p:extLst>
      <p:ext uri="{BB962C8B-B14F-4D97-AF65-F5344CB8AC3E}">
        <p14:creationId xmlns:p14="http://schemas.microsoft.com/office/powerpoint/2010/main" val="39391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BF5A403-751E-4DDB-ADA2-CD7F4F9EF678}" type="slidenum">
              <a:rPr lang="en-US"/>
              <a:pPr>
                <a:defRPr/>
              </a:pPr>
              <a:t>‹#›</a:t>
            </a:fld>
            <a:endParaRPr lang="en-US" dirty="0"/>
          </a:p>
        </p:txBody>
      </p:sp>
    </p:spTree>
    <p:extLst>
      <p:ext uri="{BB962C8B-B14F-4D97-AF65-F5344CB8AC3E}">
        <p14:creationId xmlns:p14="http://schemas.microsoft.com/office/powerpoint/2010/main" val="306569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E38BDC-8F4B-4FC3-BB34-27D544E9B214}" type="slidenum">
              <a:rPr lang="en-US"/>
              <a:pPr>
                <a:defRPr/>
              </a:pPr>
              <a:t>‹#›</a:t>
            </a:fld>
            <a:endParaRPr lang="en-US" dirty="0"/>
          </a:p>
        </p:txBody>
      </p:sp>
    </p:spTree>
    <p:extLst>
      <p:ext uri="{BB962C8B-B14F-4D97-AF65-F5344CB8AC3E}">
        <p14:creationId xmlns:p14="http://schemas.microsoft.com/office/powerpoint/2010/main" val="331277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33CBA66-284B-4FDF-829C-371E54B6433E}" type="slidenum">
              <a:rPr lang="en-US"/>
              <a:pPr>
                <a:defRPr/>
              </a:pPr>
              <a:t>‹#›</a:t>
            </a:fld>
            <a:endParaRPr lang="en-US" dirty="0"/>
          </a:p>
        </p:txBody>
      </p:sp>
    </p:spTree>
    <p:extLst>
      <p:ext uri="{BB962C8B-B14F-4D97-AF65-F5344CB8AC3E}">
        <p14:creationId xmlns:p14="http://schemas.microsoft.com/office/powerpoint/2010/main" val="53610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6C5DCBD-6FF9-443B-9327-89265ECFF07A}" type="slidenum">
              <a:rPr lang="en-US"/>
              <a:pPr>
                <a:defRPr/>
              </a:pPr>
              <a:t>‹#›</a:t>
            </a:fld>
            <a:endParaRPr lang="en-US" dirty="0"/>
          </a:p>
        </p:txBody>
      </p:sp>
    </p:spTree>
    <p:extLst>
      <p:ext uri="{BB962C8B-B14F-4D97-AF65-F5344CB8AC3E}">
        <p14:creationId xmlns:p14="http://schemas.microsoft.com/office/powerpoint/2010/main" val="1733239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A112CC3-A269-472E-8A41-9C571EC3F3DE}" type="slidenum">
              <a:rPr lang="en-US"/>
              <a:pPr>
                <a:defRPr/>
              </a:pPr>
              <a:t>‹#›</a:t>
            </a:fld>
            <a:endParaRPr lang="en-US" dirty="0"/>
          </a:p>
        </p:txBody>
      </p:sp>
    </p:spTree>
    <p:extLst>
      <p:ext uri="{BB962C8B-B14F-4D97-AF65-F5344CB8AC3E}">
        <p14:creationId xmlns:p14="http://schemas.microsoft.com/office/powerpoint/2010/main" val="181317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A691D27-16BB-40D8-B0D6-BA2401A0B1C3}" type="slidenum">
              <a:rPr lang="en-US"/>
              <a:pPr>
                <a:defRPr/>
              </a:pPr>
              <a:t>‹#›</a:t>
            </a:fld>
            <a:endParaRPr lang="en-US" dirty="0"/>
          </a:p>
        </p:txBody>
      </p:sp>
    </p:spTree>
    <p:extLst>
      <p:ext uri="{BB962C8B-B14F-4D97-AF65-F5344CB8AC3E}">
        <p14:creationId xmlns:p14="http://schemas.microsoft.com/office/powerpoint/2010/main" val="82695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F828491-916B-41B3-A42D-390FC300807E}" type="slidenum">
              <a:rPr lang="en-US"/>
              <a:pPr>
                <a:defRPr/>
              </a:pPr>
              <a:t>‹#›</a:t>
            </a:fld>
            <a:endParaRPr lang="en-US" dirty="0"/>
          </a:p>
        </p:txBody>
      </p:sp>
    </p:spTree>
    <p:extLst>
      <p:ext uri="{BB962C8B-B14F-4D97-AF65-F5344CB8AC3E}">
        <p14:creationId xmlns:p14="http://schemas.microsoft.com/office/powerpoint/2010/main" val="348868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4273CDD-F7B6-4D0C-BB26-0C4573CC0C9B}" type="slidenum">
              <a:rPr lang="en-US"/>
              <a:pPr>
                <a:defRPr/>
              </a:pPr>
              <a:t>‹#›</a:t>
            </a:fld>
            <a:endParaRPr lang="en-US" dirty="0"/>
          </a:p>
        </p:txBody>
      </p:sp>
    </p:spTree>
    <p:extLst>
      <p:ext uri="{BB962C8B-B14F-4D97-AF65-F5344CB8AC3E}">
        <p14:creationId xmlns:p14="http://schemas.microsoft.com/office/powerpoint/2010/main" val="219463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vl1pPr>
          </a:lstStyle>
          <a:p>
            <a:pPr>
              <a:defRPr/>
            </a:pPr>
            <a:endParaRPr lang="en-US" dirty="0"/>
          </a:p>
        </p:txBody>
      </p:sp>
      <p:sp>
        <p:nvSpPr>
          <p:cNvPr id="1259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vl1pPr>
          </a:lstStyle>
          <a:p>
            <a:pPr>
              <a:defRPr/>
            </a:pPr>
            <a:endParaRPr lang="en-US" dirty="0"/>
          </a:p>
        </p:txBody>
      </p:sp>
      <p:sp>
        <p:nvSpPr>
          <p:cNvPr id="1259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5B446B1C-7006-430F-897E-956A4C983A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792163" y="1449388"/>
            <a:ext cx="7772400" cy="1035050"/>
          </a:xfrm>
        </p:spPr>
        <p:txBody>
          <a:bodyPr/>
          <a:lstStyle/>
          <a:p>
            <a:r>
              <a:rPr lang="fr-BE" sz="2800" b="1" dirty="0" smtClean="0"/>
              <a:t/>
            </a:r>
            <a:br>
              <a:rPr lang="fr-BE" sz="2800" b="1" dirty="0" smtClean="0"/>
            </a:br>
            <a:r>
              <a:rPr lang="fr-BE" sz="2800" b="1" dirty="0" smtClean="0"/>
              <a:t/>
            </a:r>
            <a:br>
              <a:rPr lang="fr-BE" sz="2800" b="1" dirty="0" smtClean="0"/>
            </a:br>
            <a:r>
              <a:rPr lang="fr-BE" sz="2800" b="1" dirty="0"/>
              <a:t/>
            </a:r>
            <a:br>
              <a:rPr lang="fr-BE" sz="2800" b="1" dirty="0"/>
            </a:br>
            <a:r>
              <a:rPr lang="fr-BE" sz="2800" b="1" dirty="0" smtClean="0"/>
              <a:t/>
            </a:r>
            <a:br>
              <a:rPr lang="fr-BE" sz="2800" b="1" dirty="0" smtClean="0"/>
            </a:br>
            <a:r>
              <a:rPr lang="fr-BE" sz="2800" b="1" dirty="0"/>
              <a:t/>
            </a:r>
            <a:br>
              <a:rPr lang="fr-BE" sz="2800" b="1" dirty="0"/>
            </a:br>
            <a:r>
              <a:rPr lang="fr-BE" sz="2800" b="1" dirty="0" smtClean="0"/>
              <a:t/>
            </a:r>
            <a:br>
              <a:rPr lang="fr-BE" sz="2800" b="1" dirty="0" smtClean="0"/>
            </a:br>
            <a:r>
              <a:rPr lang="fr-BE" sz="4800" b="1" dirty="0" smtClean="0">
                <a:solidFill>
                  <a:srgbClr val="3366FF"/>
                </a:solidFill>
              </a:rPr>
              <a:t>Second Generation of the </a:t>
            </a:r>
            <a:br>
              <a:rPr lang="fr-BE" sz="4800" b="1" dirty="0" smtClean="0">
                <a:solidFill>
                  <a:srgbClr val="3366FF"/>
                </a:solidFill>
              </a:rPr>
            </a:br>
            <a:r>
              <a:rPr lang="fr-BE" sz="4800" b="1" dirty="0" smtClean="0">
                <a:solidFill>
                  <a:srgbClr val="3366FF"/>
                </a:solidFill>
              </a:rPr>
              <a:t>EU Asylum a</a:t>
            </a:r>
            <a:r>
              <a:rPr lang="fr-BE" sz="4800" b="1" i="1" dirty="0" smtClean="0">
                <a:solidFill>
                  <a:srgbClr val="3366FF"/>
                </a:solidFill>
              </a:rPr>
              <a:t>cquis</a:t>
            </a:r>
            <a:r>
              <a:rPr lang="fr-FR" sz="3400" b="1" dirty="0" smtClean="0"/>
              <a:t/>
            </a:r>
            <a:br>
              <a:rPr lang="fr-FR" sz="3400" b="1" dirty="0" smtClean="0"/>
            </a:br>
            <a:r>
              <a:rPr lang="fr-FR" sz="3400" b="1" dirty="0" smtClean="0"/>
              <a:t/>
            </a:r>
            <a:br>
              <a:rPr lang="fr-FR" sz="3400" b="1" dirty="0" smtClean="0"/>
            </a:br>
            <a:r>
              <a:rPr lang="fr-FR" sz="3400" i="1" dirty="0" err="1" smtClean="0"/>
              <a:t>Seminar</a:t>
            </a:r>
            <a:r>
              <a:rPr lang="en-US" sz="2800" dirty="0">
                <a:solidFill>
                  <a:srgbClr val="002060"/>
                </a:solidFill>
              </a:rPr>
              <a:t/>
            </a:r>
            <a:br>
              <a:rPr lang="en-US" sz="2800" dirty="0">
                <a:solidFill>
                  <a:srgbClr val="002060"/>
                </a:solidFill>
              </a:rPr>
            </a:br>
            <a:r>
              <a:rPr lang="en-US" sz="2800" dirty="0">
                <a:solidFill>
                  <a:srgbClr val="002060"/>
                </a:solidFill>
              </a:rPr>
              <a:t> </a:t>
            </a:r>
            <a:r>
              <a:rPr lang="en-US" sz="2800" dirty="0" smtClean="0">
                <a:solidFill>
                  <a:srgbClr val="002060"/>
                </a:solidFill>
              </a:rPr>
              <a:t>„</a:t>
            </a:r>
            <a:r>
              <a:rPr lang="en-US" sz="2800" dirty="0" smtClean="0">
                <a:solidFill>
                  <a:srgbClr val="000000"/>
                </a:solidFill>
              </a:rPr>
              <a:t>Provision of legal aid to asylum-seekers </a:t>
            </a:r>
            <a:br>
              <a:rPr lang="en-US" sz="2800" dirty="0" smtClean="0">
                <a:solidFill>
                  <a:srgbClr val="000000"/>
                </a:solidFill>
              </a:rPr>
            </a:br>
            <a:r>
              <a:rPr lang="en-US" sz="2800" dirty="0" smtClean="0">
                <a:solidFill>
                  <a:srgbClr val="000000"/>
                </a:solidFill>
              </a:rPr>
              <a:t>in the Republic of Latvia</a:t>
            </a:r>
            <a:r>
              <a:rPr lang="en-US" sz="2800" dirty="0" smtClean="0">
                <a:solidFill>
                  <a:srgbClr val="002060"/>
                </a:solidFill>
              </a:rPr>
              <a:t>”</a:t>
            </a:r>
            <a:r>
              <a:rPr lang="en-US" sz="2800" dirty="0">
                <a:solidFill>
                  <a:srgbClr val="002060"/>
                </a:solidFill>
              </a:rPr>
              <a:t/>
            </a:r>
            <a:br>
              <a:rPr lang="en-US" sz="2800" dirty="0">
                <a:solidFill>
                  <a:srgbClr val="002060"/>
                </a:solidFill>
              </a:rPr>
            </a:br>
            <a:r>
              <a:rPr lang="fr-FR" sz="3800" dirty="0" smtClean="0">
                <a:solidFill>
                  <a:srgbClr val="002060"/>
                </a:solidFill>
                <a:effectLst>
                  <a:outerShdw blurRad="38100" dist="38100" dir="2700000" algn="tl">
                    <a:srgbClr val="000000">
                      <a:alpha val="43137"/>
                    </a:srgbClr>
                  </a:outerShdw>
                </a:effectLst>
              </a:rPr>
              <a:t> </a:t>
            </a:r>
            <a:endParaRPr lang="en-US" sz="2400" i="1" dirty="0" smtClean="0">
              <a:solidFill>
                <a:srgbClr val="002060"/>
              </a:solidFill>
              <a:effectLst>
                <a:outerShdw blurRad="38100" dist="38100" dir="2700000" algn="tl">
                  <a:srgbClr val="000000">
                    <a:alpha val="43137"/>
                  </a:srgbClr>
                </a:outerShdw>
              </a:effectLst>
            </a:endParaRPr>
          </a:p>
        </p:txBody>
      </p:sp>
      <p:sp>
        <p:nvSpPr>
          <p:cNvPr id="2051" name="Text Box 6"/>
          <p:cNvSpPr txBox="1">
            <a:spLocks noChangeArrowheads="1"/>
          </p:cNvSpPr>
          <p:nvPr/>
        </p:nvSpPr>
        <p:spPr bwMode="auto">
          <a:xfrm>
            <a:off x="1625539" y="5049838"/>
            <a:ext cx="5724644" cy="923330"/>
          </a:xfrm>
          <a:prstGeom prst="rect">
            <a:avLst/>
          </a:prstGeom>
          <a:solidFill>
            <a:schemeClr val="bg1"/>
          </a:solidFill>
          <a:ln w="9525">
            <a:solidFill>
              <a:schemeClr val="tx1"/>
            </a:solidFill>
            <a:miter lim="800000"/>
            <a:headEnd/>
            <a:tailEnd/>
          </a:ln>
        </p:spPr>
        <p:txBody>
          <a:bodyPr wrap="none">
            <a:spAutoFit/>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a:buNone/>
            </a:pPr>
            <a:r>
              <a:rPr lang="fr-BE" dirty="0" smtClean="0"/>
              <a:t>09 March 2015, </a:t>
            </a:r>
            <a:r>
              <a:rPr lang="fr-BE" dirty="0"/>
              <a:t>Riga</a:t>
            </a:r>
            <a:endParaRPr lang="en-US" dirty="0"/>
          </a:p>
          <a:p>
            <a:pPr algn="ctr">
              <a:buNone/>
            </a:pPr>
            <a:r>
              <a:rPr lang="fr-BE" b="0" dirty="0">
                <a:solidFill>
                  <a:srgbClr val="3366FF"/>
                </a:solidFill>
              </a:rPr>
              <a:t>Andrei </a:t>
            </a:r>
            <a:r>
              <a:rPr lang="fr-BE" b="0" dirty="0" smtClean="0">
                <a:solidFill>
                  <a:srgbClr val="3366FF"/>
                </a:solidFill>
              </a:rPr>
              <a:t>Arjupin, Legal Officer</a:t>
            </a:r>
            <a:endParaRPr lang="fr-BE" b="0" dirty="0">
              <a:solidFill>
                <a:srgbClr val="3366FF"/>
              </a:solidFill>
            </a:endParaRPr>
          </a:p>
          <a:p>
            <a:pPr algn="ctr">
              <a:buNone/>
            </a:pPr>
            <a:r>
              <a:rPr lang="fr-BE" b="0" dirty="0">
                <a:solidFill>
                  <a:srgbClr val="3366FF"/>
                </a:solidFill>
              </a:rPr>
              <a:t>UNHCR Regional Representation for Northern </a:t>
            </a:r>
            <a:r>
              <a:rPr lang="fr-BE" b="0" dirty="0" smtClean="0">
                <a:solidFill>
                  <a:srgbClr val="3366FF"/>
                </a:solidFill>
              </a:rPr>
              <a:t>Europe</a:t>
            </a:r>
            <a:endParaRPr lang="fr-BE" b="0" dirty="0">
              <a:solidFill>
                <a:srgbClr val="3366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3366FF"/>
                </a:solidFill>
              </a:rPr>
              <a:t/>
            </a:r>
            <a:br>
              <a:rPr lang="en-US" sz="4000" b="1" dirty="0" smtClean="0">
                <a:solidFill>
                  <a:srgbClr val="3366FF"/>
                </a:solidFill>
              </a:rPr>
            </a:br>
            <a:r>
              <a:rPr lang="en-US" sz="4000" b="1" dirty="0" smtClean="0">
                <a:solidFill>
                  <a:srgbClr val="3366FF"/>
                </a:solidFill>
              </a:rPr>
              <a:t>Access </a:t>
            </a:r>
            <a:r>
              <a:rPr lang="en-US" sz="4000" b="1" dirty="0">
                <a:solidFill>
                  <a:srgbClr val="3366FF"/>
                </a:solidFill>
              </a:rPr>
              <a:t>to </a:t>
            </a:r>
            <a:r>
              <a:rPr lang="en-US" sz="4000" b="1" dirty="0" smtClean="0">
                <a:solidFill>
                  <a:srgbClr val="3366FF"/>
                </a:solidFill>
              </a:rPr>
              <a:t>the procedure </a:t>
            </a:r>
            <a:r>
              <a:rPr lang="en-US" sz="4000" b="1" dirty="0">
                <a:solidFill>
                  <a:srgbClr val="3366FF"/>
                </a:solidFill>
              </a:rPr>
              <a:t>[ Art. 6] </a:t>
            </a:r>
            <a:r>
              <a:rPr lang="en-US" sz="4000" b="1" dirty="0" smtClean="0"/>
              <a:t/>
            </a:r>
            <a:br>
              <a:rPr lang="en-US" sz="4000" b="1" dirty="0" smtClean="0"/>
            </a:br>
            <a:endParaRPr lang="en-US" sz="4000" dirty="0"/>
          </a:p>
        </p:txBody>
      </p:sp>
      <p:sp>
        <p:nvSpPr>
          <p:cNvPr id="3" name="Content Placeholder 2"/>
          <p:cNvSpPr>
            <a:spLocks noGrp="1"/>
          </p:cNvSpPr>
          <p:nvPr>
            <p:ph idx="1"/>
          </p:nvPr>
        </p:nvSpPr>
        <p:spPr/>
        <p:txBody>
          <a:bodyPr/>
          <a:lstStyle/>
          <a:p>
            <a:pPr marL="514350" indent="-514350">
              <a:spcBef>
                <a:spcPts val="0"/>
              </a:spcBef>
              <a:buAutoNum type="arabicParenR"/>
            </a:pPr>
            <a:r>
              <a:rPr lang="en-US" sz="2800" b="1" i="1" dirty="0" smtClean="0">
                <a:solidFill>
                  <a:srgbClr val="C00000"/>
                </a:solidFill>
              </a:rPr>
              <a:t>Making =</a:t>
            </a:r>
            <a:r>
              <a:rPr lang="en-US" sz="2800" dirty="0" smtClean="0"/>
              <a:t> The </a:t>
            </a:r>
            <a:r>
              <a:rPr lang="en-US" sz="2800" dirty="0"/>
              <a:t>act of expressing, </a:t>
            </a:r>
            <a:endParaRPr lang="en-US" sz="2800" dirty="0" smtClean="0"/>
          </a:p>
          <a:p>
            <a:pPr marL="0" indent="0">
              <a:spcBef>
                <a:spcPts val="0"/>
              </a:spcBef>
              <a:buNone/>
            </a:pPr>
            <a:r>
              <a:rPr lang="en-US" sz="2800" dirty="0" smtClean="0"/>
              <a:t>in </a:t>
            </a:r>
            <a:r>
              <a:rPr lang="en-US" sz="2800" dirty="0"/>
              <a:t>any way, and to any </a:t>
            </a:r>
            <a:r>
              <a:rPr lang="en-US" sz="2800" dirty="0" smtClean="0"/>
              <a:t>authority, a </a:t>
            </a:r>
          </a:p>
          <a:p>
            <a:pPr marL="0" indent="0">
              <a:spcBef>
                <a:spcPts val="0"/>
              </a:spcBef>
              <a:buNone/>
            </a:pPr>
            <a:r>
              <a:rPr lang="en-US" sz="2800" dirty="0" smtClean="0"/>
              <a:t>wish </a:t>
            </a:r>
            <a:r>
              <a:rPr lang="en-US" sz="2800" dirty="0"/>
              <a:t>to obtain </a:t>
            </a:r>
            <a:r>
              <a:rPr lang="en-US" sz="2800" dirty="0" smtClean="0"/>
              <a:t>international protection </a:t>
            </a:r>
          </a:p>
          <a:p>
            <a:pPr marL="0" indent="0">
              <a:spcBef>
                <a:spcPts val="0"/>
              </a:spcBef>
              <a:buNone/>
            </a:pPr>
            <a:endParaRPr lang="en-US" sz="2800" b="1" i="1" dirty="0" smtClean="0">
              <a:solidFill>
                <a:srgbClr val="C00000"/>
              </a:solidFill>
            </a:endParaRPr>
          </a:p>
          <a:p>
            <a:pPr marL="0" indent="0">
              <a:spcBef>
                <a:spcPts val="0"/>
              </a:spcBef>
              <a:buNone/>
            </a:pPr>
            <a:r>
              <a:rPr lang="et-EE" sz="2800" b="1" i="1" dirty="0" smtClean="0">
                <a:solidFill>
                  <a:srgbClr val="C00000"/>
                </a:solidFill>
              </a:rPr>
              <a:t>2) Registration</a:t>
            </a:r>
            <a:r>
              <a:rPr lang="en-US" sz="2800" b="1" i="1" dirty="0" smtClean="0">
                <a:solidFill>
                  <a:srgbClr val="C00000"/>
                </a:solidFill>
              </a:rPr>
              <a:t> = </a:t>
            </a:r>
            <a:r>
              <a:rPr lang="en-US" sz="2800" dirty="0" smtClean="0"/>
              <a:t>Written </a:t>
            </a:r>
            <a:r>
              <a:rPr lang="en-US" sz="2800" dirty="0"/>
              <a:t>record of </a:t>
            </a:r>
          </a:p>
          <a:p>
            <a:pPr marL="0" indent="0">
              <a:spcBef>
                <a:spcPts val="0"/>
              </a:spcBef>
              <a:buNone/>
            </a:pPr>
            <a:r>
              <a:rPr lang="en-US" sz="2800" dirty="0"/>
              <a:t>the applicant ‘s statement of intention </a:t>
            </a:r>
            <a:endParaRPr lang="ru-RU" sz="2800" b="1" i="1" dirty="0">
              <a:solidFill>
                <a:srgbClr val="C00000"/>
              </a:solidFill>
            </a:endParaRPr>
          </a:p>
          <a:p>
            <a:pPr marL="0" indent="0">
              <a:spcBef>
                <a:spcPts val="0"/>
              </a:spcBef>
              <a:buNone/>
            </a:pPr>
            <a:endParaRPr lang="en-US" sz="2800" b="1" i="1" dirty="0">
              <a:solidFill>
                <a:srgbClr val="C00000"/>
              </a:solidFill>
            </a:endParaRPr>
          </a:p>
          <a:p>
            <a:pPr marL="0" indent="0">
              <a:buNone/>
            </a:pPr>
            <a:r>
              <a:rPr lang="ru-RU" sz="2800" b="1" i="1" dirty="0" smtClean="0">
                <a:solidFill>
                  <a:srgbClr val="C00000"/>
                </a:solidFill>
              </a:rPr>
              <a:t>3) </a:t>
            </a:r>
            <a:r>
              <a:rPr lang="en-US" sz="2800" b="1" i="1" dirty="0" smtClean="0">
                <a:solidFill>
                  <a:srgbClr val="C00000"/>
                </a:solidFill>
              </a:rPr>
              <a:t>Lodging</a:t>
            </a:r>
            <a:r>
              <a:rPr lang="en-US" sz="2800" b="1" i="1" dirty="0">
                <a:solidFill>
                  <a:srgbClr val="C00000"/>
                </a:solidFill>
              </a:rPr>
              <a:t> </a:t>
            </a:r>
            <a:r>
              <a:rPr lang="en-US" sz="2800" b="1" i="1" dirty="0" smtClean="0">
                <a:solidFill>
                  <a:srgbClr val="C00000"/>
                </a:solidFill>
              </a:rPr>
              <a:t>= </a:t>
            </a:r>
            <a:r>
              <a:rPr lang="en-US" sz="2800" dirty="0" smtClean="0"/>
              <a:t>Complete </a:t>
            </a:r>
            <a:r>
              <a:rPr lang="en-US" sz="2800" dirty="0"/>
              <a:t>application </a:t>
            </a:r>
            <a:endParaRPr lang="en-US" sz="2800" dirty="0" smtClean="0"/>
          </a:p>
          <a:p>
            <a:pPr marL="0" indent="0">
              <a:buNone/>
            </a:pPr>
            <a:r>
              <a:rPr lang="en-US" sz="2800" dirty="0" smtClean="0"/>
              <a:t>allowing </a:t>
            </a:r>
            <a:r>
              <a:rPr lang="en-US" sz="2800" dirty="0"/>
              <a:t>to start the </a:t>
            </a:r>
            <a:r>
              <a:rPr lang="en-US" sz="2800" dirty="0" smtClean="0"/>
              <a:t>examination </a:t>
            </a:r>
            <a:endParaRPr lang="en-US" sz="2800"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10</a:t>
            </a:fld>
            <a:endParaRPr lang="en-US"/>
          </a:p>
        </p:txBody>
      </p:sp>
      <p:sp>
        <p:nvSpPr>
          <p:cNvPr id="5" name="Rectangle 4"/>
          <p:cNvSpPr/>
          <p:nvPr/>
        </p:nvSpPr>
        <p:spPr bwMode="auto">
          <a:xfrm>
            <a:off x="6462209" y="1898830"/>
            <a:ext cx="2025225" cy="675075"/>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dirty="0" smtClean="0">
                <a:solidFill>
                  <a:srgbClr val="FFFFFF"/>
                </a:solidFill>
              </a:rPr>
              <a:t>Make</a:t>
            </a:r>
            <a:endParaRPr kumimoji="0" lang="en-US" sz="3600" i="0" u="none" strike="noStrike" cap="none" normalizeH="0" baseline="0" dirty="0" smtClean="0">
              <a:ln>
                <a:noFill/>
              </a:ln>
              <a:solidFill>
                <a:srgbClr val="FFFFFF"/>
              </a:solidFill>
              <a:effectLst/>
            </a:endParaRPr>
          </a:p>
        </p:txBody>
      </p:sp>
      <p:sp>
        <p:nvSpPr>
          <p:cNvPr id="6" name="Down Arrow 5"/>
          <p:cNvSpPr/>
          <p:nvPr/>
        </p:nvSpPr>
        <p:spPr bwMode="auto">
          <a:xfrm>
            <a:off x="7277511" y="2708920"/>
            <a:ext cx="484632" cy="63007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cs typeface="Arial" charset="0"/>
            </a:endParaRPr>
          </a:p>
        </p:txBody>
      </p:sp>
      <p:sp>
        <p:nvSpPr>
          <p:cNvPr id="8" name="Rectangle 7"/>
          <p:cNvSpPr/>
          <p:nvPr/>
        </p:nvSpPr>
        <p:spPr bwMode="auto">
          <a:xfrm>
            <a:off x="6462210" y="3387447"/>
            <a:ext cx="2025225" cy="641772"/>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rgbClr val="FFFFFF"/>
                </a:solidFill>
                <a:effectLst/>
                <a:latin typeface="Arial" charset="0"/>
                <a:cs typeface="Arial" charset="0"/>
              </a:rPr>
              <a:t>Register</a:t>
            </a:r>
          </a:p>
        </p:txBody>
      </p:sp>
      <p:sp>
        <p:nvSpPr>
          <p:cNvPr id="9" name="Down Arrow 8"/>
          <p:cNvSpPr/>
          <p:nvPr/>
        </p:nvSpPr>
        <p:spPr bwMode="auto">
          <a:xfrm>
            <a:off x="7277511" y="4169365"/>
            <a:ext cx="484632" cy="65479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0" name="Rectangle 9"/>
          <p:cNvSpPr/>
          <p:nvPr/>
        </p:nvSpPr>
        <p:spPr bwMode="auto">
          <a:xfrm>
            <a:off x="6462210" y="4914165"/>
            <a:ext cx="2025225" cy="63007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rgbClr val="FFFFFF"/>
                </a:solidFill>
                <a:effectLst/>
                <a:latin typeface="Arial" charset="0"/>
                <a:cs typeface="Arial" charset="0"/>
              </a:rPr>
              <a:t>Lodge</a:t>
            </a:r>
          </a:p>
        </p:txBody>
      </p:sp>
    </p:spTree>
    <p:extLst>
      <p:ext uri="{BB962C8B-B14F-4D97-AF65-F5344CB8AC3E}">
        <p14:creationId xmlns:p14="http://schemas.microsoft.com/office/powerpoint/2010/main" val="2648505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US" b="1" dirty="0" smtClean="0">
                <a:solidFill>
                  <a:srgbClr val="3366FF"/>
                </a:solidFill>
              </a:rPr>
              <a:t>«Making» </a:t>
            </a:r>
            <a:endParaRPr lang="en-US" b="1" dirty="0">
              <a:solidFill>
                <a:srgbClr val="3366FF"/>
              </a:solidFill>
            </a:endParaRPr>
          </a:p>
        </p:txBody>
      </p:sp>
      <p:sp>
        <p:nvSpPr>
          <p:cNvPr id="3" name="Content Placeholder 2"/>
          <p:cNvSpPr>
            <a:spLocks noGrp="1"/>
          </p:cNvSpPr>
          <p:nvPr>
            <p:ph idx="1"/>
          </p:nvPr>
        </p:nvSpPr>
        <p:spPr>
          <a:xfrm>
            <a:off x="457200" y="1313766"/>
            <a:ext cx="8229600" cy="5085564"/>
          </a:xfrm>
        </p:spPr>
        <p:txBody>
          <a:bodyPr/>
          <a:lstStyle/>
          <a:p>
            <a:pPr marL="0" indent="0" algn="just">
              <a:buNone/>
            </a:pPr>
            <a:r>
              <a:rPr lang="en-US" sz="2400" b="1" dirty="0" smtClean="0"/>
              <a:t>Art</a:t>
            </a:r>
            <a:r>
              <a:rPr lang="en-US" sz="2400" b="1" dirty="0"/>
              <a:t>. 6(1) &amp; Art. </a:t>
            </a:r>
            <a:r>
              <a:rPr lang="en-US" sz="2400" b="1" dirty="0" smtClean="0"/>
              <a:t>8(1): </a:t>
            </a:r>
            <a:r>
              <a:rPr lang="en-US" sz="2400" dirty="0" smtClean="0"/>
              <a:t>Facilitate </a:t>
            </a:r>
            <a:r>
              <a:rPr lang="en-US" sz="2400" dirty="0"/>
              <a:t>the </a:t>
            </a:r>
            <a:r>
              <a:rPr lang="en-US" sz="2400" dirty="0" smtClean="0"/>
              <a:t>«making» </a:t>
            </a:r>
            <a:r>
              <a:rPr lang="en-US" sz="2400" dirty="0"/>
              <a:t>through </a:t>
            </a:r>
            <a:r>
              <a:rPr lang="en-US" sz="2400" dirty="0" err="1"/>
              <a:t>i.a</a:t>
            </a:r>
            <a:r>
              <a:rPr lang="en-US" sz="2400" dirty="0"/>
              <a:t>. proactive information and identification </a:t>
            </a:r>
            <a:r>
              <a:rPr lang="en-US" sz="2400" dirty="0" smtClean="0"/>
              <a:t>obligation, interpretation and </a:t>
            </a:r>
            <a:r>
              <a:rPr lang="en-US" sz="2400" dirty="0"/>
              <a:t>training of the relevant </a:t>
            </a:r>
            <a:r>
              <a:rPr lang="en-US" sz="2400" dirty="0" smtClean="0"/>
              <a:t>authorities </a:t>
            </a:r>
            <a:r>
              <a:rPr lang="en-US" sz="2400" dirty="0"/>
              <a:t>to help them to detect </a:t>
            </a:r>
            <a:r>
              <a:rPr lang="en-US" sz="2400" dirty="0" smtClean="0"/>
              <a:t>«applicants» </a:t>
            </a:r>
            <a:endParaRPr lang="en-US" sz="2400" dirty="0"/>
          </a:p>
          <a:p>
            <a:pPr marL="0" indent="0">
              <a:buNone/>
            </a:pPr>
            <a:endParaRPr lang="en-US" sz="800" dirty="0"/>
          </a:p>
          <a:p>
            <a:pPr marL="0" indent="0" algn="just">
              <a:buNone/>
            </a:pPr>
            <a:r>
              <a:rPr lang="en-US" sz="2400" b="1" dirty="0" smtClean="0"/>
              <a:t>Art</a:t>
            </a:r>
            <a:r>
              <a:rPr lang="en-US" sz="2400" b="1" dirty="0"/>
              <a:t>. </a:t>
            </a:r>
            <a:r>
              <a:rPr lang="en-US" sz="2400" b="1" dirty="0" smtClean="0"/>
              <a:t>10(1</a:t>
            </a:r>
            <a:r>
              <a:rPr lang="en-US" sz="2400" b="1" dirty="0"/>
              <a:t>) Schengen </a:t>
            </a:r>
            <a:r>
              <a:rPr lang="en-US" sz="2400" b="1" dirty="0" smtClean="0"/>
              <a:t>Handbook: </a:t>
            </a:r>
            <a:r>
              <a:rPr lang="en-US" sz="2400" i="1" dirty="0" smtClean="0"/>
              <a:t>A person must </a:t>
            </a:r>
            <a:r>
              <a:rPr lang="en-US" sz="2400" i="1" dirty="0"/>
              <a:t>be considered as an applicant </a:t>
            </a:r>
            <a:r>
              <a:rPr lang="en-US" sz="2400" i="1" dirty="0" smtClean="0"/>
              <a:t>if s/he </a:t>
            </a:r>
            <a:r>
              <a:rPr lang="en-US" sz="2400" i="1" dirty="0"/>
              <a:t>expresses – </a:t>
            </a:r>
            <a:r>
              <a:rPr lang="en-US" sz="2400" b="1" i="1" dirty="0"/>
              <a:t>in any way </a:t>
            </a:r>
            <a:r>
              <a:rPr lang="en-US" sz="2400" i="1" dirty="0"/>
              <a:t>– fear of suffering serious harm if </a:t>
            </a:r>
            <a:r>
              <a:rPr lang="en-US" sz="2400" i="1" dirty="0" smtClean="0"/>
              <a:t>returned </a:t>
            </a:r>
            <a:r>
              <a:rPr lang="en-US" sz="2400" i="1" dirty="0"/>
              <a:t>to </a:t>
            </a:r>
            <a:r>
              <a:rPr lang="en-US" sz="2400" i="1" dirty="0" smtClean="0"/>
              <a:t>country </a:t>
            </a:r>
            <a:r>
              <a:rPr lang="en-US" sz="2400" i="1" dirty="0"/>
              <a:t>of origin or former habitual residence</a:t>
            </a:r>
            <a:r>
              <a:rPr lang="en-US" sz="2400" i="1" dirty="0" smtClean="0"/>
              <a:t>. </a:t>
            </a:r>
            <a:r>
              <a:rPr lang="en-US" sz="2400" b="1" i="1" dirty="0" smtClean="0"/>
              <a:t>In </a:t>
            </a:r>
            <a:r>
              <a:rPr lang="en-US" sz="2400" b="1" i="1" dirty="0"/>
              <a:t>case of </a:t>
            </a:r>
            <a:r>
              <a:rPr lang="en-US" sz="2400" b="1" i="1" dirty="0" smtClean="0"/>
              <a:t>doubt - consulting with the determining authority </a:t>
            </a:r>
          </a:p>
          <a:p>
            <a:pPr marL="0" indent="0" algn="just">
              <a:buNone/>
            </a:pPr>
            <a:endParaRPr lang="en-US" sz="800" dirty="0"/>
          </a:p>
          <a:p>
            <a:pPr marL="0" indent="0" algn="just">
              <a:buNone/>
            </a:pPr>
            <a:r>
              <a:rPr lang="en-US" sz="2000" dirty="0" smtClean="0"/>
              <a:t>•</a:t>
            </a:r>
            <a:r>
              <a:rPr lang="en-US" sz="2000" i="1" dirty="0"/>
              <a:t>The making </a:t>
            </a:r>
            <a:r>
              <a:rPr lang="en-US" sz="2000" i="1" dirty="0" smtClean="0"/>
              <a:t>triggers: The </a:t>
            </a:r>
            <a:r>
              <a:rPr lang="en-US" sz="2000" i="1" dirty="0"/>
              <a:t>right to remain (Art. 9</a:t>
            </a:r>
            <a:r>
              <a:rPr lang="en-US" sz="2000" i="1" dirty="0" smtClean="0"/>
              <a:t>); Material </a:t>
            </a:r>
            <a:r>
              <a:rPr lang="en-US" sz="2000" i="1" dirty="0"/>
              <a:t>reception </a:t>
            </a:r>
            <a:r>
              <a:rPr lang="en-US" sz="2000" i="1" dirty="0" smtClean="0"/>
              <a:t>conditions; Obligation </a:t>
            </a:r>
            <a:r>
              <a:rPr lang="en-US" sz="2000" i="1" dirty="0"/>
              <a:t>to assess special needs </a:t>
            </a:r>
            <a:r>
              <a:rPr lang="en-US" sz="2000" i="1" dirty="0" smtClean="0"/>
              <a:t>(Art</a:t>
            </a:r>
            <a:r>
              <a:rPr lang="en-US" sz="2000" i="1" dirty="0"/>
              <a:t>. 24 </a:t>
            </a:r>
            <a:r>
              <a:rPr lang="en-US" sz="2000" i="1" dirty="0" smtClean="0"/>
              <a:t>recast APD + Art</a:t>
            </a:r>
            <a:r>
              <a:rPr lang="en-US" sz="2000" i="1" dirty="0"/>
              <a:t>. 22 </a:t>
            </a:r>
            <a:r>
              <a:rPr lang="en-US" sz="2000" i="1" dirty="0" smtClean="0"/>
              <a:t>recast RCD); Duty </a:t>
            </a:r>
            <a:r>
              <a:rPr lang="en-US" sz="2000" i="1" dirty="0"/>
              <a:t>to cooperate with the authorities (Art. 13 recast APD) </a:t>
            </a:r>
            <a:endParaRPr lang="en-US" sz="2000" dirty="0"/>
          </a:p>
          <a:p>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11</a:t>
            </a:fld>
            <a:endParaRPr lang="en-US"/>
          </a:p>
        </p:txBody>
      </p:sp>
    </p:spTree>
    <p:extLst>
      <p:ext uri="{BB962C8B-B14F-4D97-AF65-F5344CB8AC3E}">
        <p14:creationId xmlns:p14="http://schemas.microsoft.com/office/powerpoint/2010/main" val="1123313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«Registration» </a:t>
            </a:r>
            <a:br>
              <a:rPr lang="en-US" b="1" dirty="0" smtClean="0">
                <a:solidFill>
                  <a:srgbClr val="3366FF"/>
                </a:solidFill>
              </a:rPr>
            </a:br>
            <a:r>
              <a:rPr lang="en-US" b="1" dirty="0" smtClean="0">
                <a:solidFill>
                  <a:srgbClr val="3366FF"/>
                </a:solidFill>
              </a:rPr>
              <a:t>3 possible scenario: </a:t>
            </a:r>
            <a:endParaRPr lang="en-US" b="1" dirty="0">
              <a:solidFill>
                <a:srgbClr val="3366FF"/>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sz="2400" dirty="0" smtClean="0"/>
              <a:t>Applications </a:t>
            </a:r>
            <a:r>
              <a:rPr lang="en-US" sz="2400" dirty="0"/>
              <a:t>made to the competent authorities to </a:t>
            </a:r>
            <a:r>
              <a:rPr lang="en-US" sz="2400" dirty="0" smtClean="0"/>
              <a:t>register: within</a:t>
            </a:r>
            <a:r>
              <a:rPr lang="en-US" sz="2400" b="1" dirty="0" smtClean="0"/>
              <a:t> </a:t>
            </a:r>
            <a:r>
              <a:rPr lang="en-US" sz="2400" b="1" dirty="0"/>
              <a:t>3 working days </a:t>
            </a:r>
            <a:r>
              <a:rPr lang="en-US" sz="2400" dirty="0"/>
              <a:t>after</a:t>
            </a:r>
            <a:r>
              <a:rPr lang="en-US" sz="2400" b="1" dirty="0"/>
              <a:t> the </a:t>
            </a:r>
            <a:r>
              <a:rPr lang="en-US" sz="2400" b="1" dirty="0" smtClean="0"/>
              <a:t>making</a:t>
            </a:r>
            <a:r>
              <a:rPr lang="en-US" sz="2400" dirty="0" smtClean="0"/>
              <a:t>; </a:t>
            </a:r>
            <a:endParaRPr lang="en-US" sz="2400" dirty="0"/>
          </a:p>
          <a:p>
            <a:pPr algn="just">
              <a:buFont typeface="Wingdings" pitchFamily="2" charset="2"/>
              <a:buChar char="Ø"/>
            </a:pPr>
            <a:r>
              <a:rPr lang="en-US" sz="2400" dirty="0" smtClean="0"/>
              <a:t>Applications </a:t>
            </a:r>
            <a:r>
              <a:rPr lang="en-US" sz="2400" dirty="0"/>
              <a:t>made to other authorities </a:t>
            </a:r>
            <a:r>
              <a:rPr lang="en-US" sz="2400" dirty="0" smtClean="0"/>
              <a:t>“likely </a:t>
            </a:r>
            <a:r>
              <a:rPr lang="en-US" sz="2400" dirty="0"/>
              <a:t>to receive applications but not competent to </a:t>
            </a:r>
            <a:r>
              <a:rPr lang="en-US" sz="2400" dirty="0" smtClean="0"/>
              <a:t>register”: </a:t>
            </a:r>
            <a:r>
              <a:rPr lang="en-US" sz="2400" b="1" dirty="0"/>
              <a:t>Max 6 working days </a:t>
            </a:r>
            <a:r>
              <a:rPr lang="en-US" sz="2400" dirty="0"/>
              <a:t>after</a:t>
            </a:r>
            <a:r>
              <a:rPr lang="en-US" sz="2400" b="1" dirty="0"/>
              <a:t> the </a:t>
            </a:r>
            <a:r>
              <a:rPr lang="en-US" sz="2400" b="1" dirty="0" smtClean="0"/>
              <a:t>making</a:t>
            </a:r>
            <a:r>
              <a:rPr lang="en-US" sz="2400" dirty="0" smtClean="0"/>
              <a:t>; </a:t>
            </a:r>
            <a:endParaRPr lang="en-US" sz="2400" dirty="0"/>
          </a:p>
          <a:p>
            <a:pPr algn="just">
              <a:buFont typeface="Wingdings" pitchFamily="2" charset="2"/>
              <a:buChar char="Ø"/>
            </a:pPr>
            <a:r>
              <a:rPr lang="en-US" sz="2400" dirty="0" smtClean="0"/>
              <a:t>In case of: </a:t>
            </a:r>
            <a:r>
              <a:rPr lang="en-US" sz="2400" dirty="0"/>
              <a:t>(</a:t>
            </a:r>
            <a:r>
              <a:rPr lang="en-US" sz="2400" dirty="0" err="1"/>
              <a:t>i</a:t>
            </a:r>
            <a:r>
              <a:rPr lang="en-US" sz="2400" dirty="0"/>
              <a:t>) simultaneous applications made by large number of applicants (ii) because of this, very difficult </a:t>
            </a:r>
            <a:r>
              <a:rPr lang="en-US" sz="2400" dirty="0" smtClean="0"/>
              <a:t>to </a:t>
            </a:r>
            <a:r>
              <a:rPr lang="en-US" sz="2400" dirty="0"/>
              <a:t>respect the 3/6 time </a:t>
            </a:r>
            <a:r>
              <a:rPr lang="en-US" sz="2400" dirty="0" smtClean="0"/>
              <a:t>limit: </a:t>
            </a:r>
            <a:r>
              <a:rPr lang="en-US" sz="2400" b="1" dirty="0"/>
              <a:t>Max 10 working days</a:t>
            </a:r>
            <a:r>
              <a:rPr lang="en-US" sz="2400" dirty="0"/>
              <a:t>. </a:t>
            </a:r>
            <a:r>
              <a:rPr lang="en-US" sz="2400" dirty="0" smtClean="0"/>
              <a:t> </a:t>
            </a:r>
            <a:endParaRPr lang="en-US" dirty="0"/>
          </a:p>
          <a:p>
            <a:pPr marL="0" indent="0" algn="just">
              <a:buNone/>
            </a:pPr>
            <a:r>
              <a:rPr lang="en-US" sz="2400" b="1" i="1" dirty="0">
                <a:solidFill>
                  <a:srgbClr val="3366FF"/>
                </a:solidFill>
              </a:rPr>
              <a:t>BUT</a:t>
            </a:r>
            <a:r>
              <a:rPr lang="en-US" sz="2400" i="1" dirty="0"/>
              <a:t>, none of the applicant’s rights are contingent upon registration. Registration creates a MS obligation aiming at securing the effectiveness of the making. </a:t>
            </a:r>
            <a:endParaRPr lang="en-US" sz="2400"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12</a:t>
            </a:fld>
            <a:endParaRPr lang="en-US"/>
          </a:p>
        </p:txBody>
      </p:sp>
    </p:spTree>
    <p:extLst>
      <p:ext uri="{BB962C8B-B14F-4D97-AF65-F5344CB8AC3E}">
        <p14:creationId xmlns:p14="http://schemas.microsoft.com/office/powerpoint/2010/main" val="1214294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«Lodging»  </a:t>
            </a:r>
            <a:endParaRPr lang="en-US" b="1" dirty="0">
              <a:solidFill>
                <a:srgbClr val="3366FF"/>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sz="2800" b="1" dirty="0" smtClean="0"/>
              <a:t>Lodging </a:t>
            </a:r>
            <a:r>
              <a:rPr lang="en-US" sz="2800" b="1" dirty="0"/>
              <a:t>&amp; Registration may be integrated into the same step. </a:t>
            </a:r>
            <a:r>
              <a:rPr lang="en-US" sz="2800" b="1" dirty="0">
                <a:solidFill>
                  <a:srgbClr val="3366FF"/>
                </a:solidFill>
              </a:rPr>
              <a:t>BUT</a:t>
            </a:r>
            <a:r>
              <a:rPr lang="en-US" sz="2800" b="1" dirty="0"/>
              <a:t>: </a:t>
            </a:r>
            <a:r>
              <a:rPr lang="en-US" sz="2800" dirty="0"/>
              <a:t>registration deadlines must be kept; opportunity to lodge must remain effective. </a:t>
            </a:r>
          </a:p>
          <a:p>
            <a:pPr>
              <a:buFont typeface="Wingdings" pitchFamily="2" charset="2"/>
              <a:buChar char="Ø"/>
            </a:pPr>
            <a:r>
              <a:rPr lang="en-US" sz="2400" b="1" dirty="0" smtClean="0"/>
              <a:t>The </a:t>
            </a:r>
            <a:r>
              <a:rPr lang="en-US" sz="2400" b="1" dirty="0"/>
              <a:t>lodging triggers </a:t>
            </a:r>
            <a:r>
              <a:rPr lang="en-US" sz="2400" b="1" i="1" dirty="0"/>
              <a:t>inter alia</a:t>
            </a:r>
            <a:r>
              <a:rPr lang="en-US" sz="2400" b="1" dirty="0"/>
              <a:t>: </a:t>
            </a:r>
            <a:endParaRPr lang="en-US" sz="2400" dirty="0"/>
          </a:p>
          <a:p>
            <a:pPr algn="just">
              <a:buFont typeface="Wingdings" pitchFamily="2" charset="2"/>
              <a:buChar char="§"/>
            </a:pPr>
            <a:r>
              <a:rPr lang="en-US" sz="2400" i="1" dirty="0" smtClean="0"/>
              <a:t>Time </a:t>
            </a:r>
            <a:r>
              <a:rPr lang="en-US" sz="2400" i="1" dirty="0"/>
              <a:t>limits to examine the application (Art. 31) </a:t>
            </a:r>
            <a:endParaRPr lang="en-US" sz="2400" dirty="0"/>
          </a:p>
          <a:p>
            <a:pPr algn="just">
              <a:buFont typeface="Wingdings" pitchFamily="2" charset="2"/>
              <a:buChar char="§"/>
            </a:pPr>
            <a:r>
              <a:rPr lang="en-US" sz="2400" i="1" dirty="0" smtClean="0"/>
              <a:t>A </a:t>
            </a:r>
            <a:r>
              <a:rPr lang="en-US" sz="2400" i="1" dirty="0"/>
              <a:t>number of reception rights </a:t>
            </a:r>
            <a:r>
              <a:rPr lang="en-US" sz="2400" dirty="0"/>
              <a:t>(</a:t>
            </a:r>
            <a:r>
              <a:rPr lang="en-US" sz="2400" dirty="0" err="1"/>
              <a:t>e.i.</a:t>
            </a:r>
            <a:r>
              <a:rPr lang="en-US" sz="2400" dirty="0"/>
              <a:t> documentation &amp; Information (Art. 6 recast RCD), access to employment (Art. 15 Recast RCD) </a:t>
            </a:r>
          </a:p>
          <a:p>
            <a:pPr algn="just">
              <a:buFont typeface="Wingdings" pitchFamily="2" charset="2"/>
              <a:buChar char="§"/>
            </a:pPr>
            <a:r>
              <a:rPr lang="en-US" sz="2400" i="1" dirty="0" smtClean="0"/>
              <a:t>Start </a:t>
            </a:r>
            <a:r>
              <a:rPr lang="en-US" sz="2400" i="1" dirty="0"/>
              <a:t>of the Dublin procedure </a:t>
            </a:r>
            <a:r>
              <a:rPr lang="en-US" sz="2400" dirty="0"/>
              <a:t>( Art. 20(1) Dublin). </a:t>
            </a:r>
          </a:p>
          <a:p>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13</a:t>
            </a:fld>
            <a:endParaRPr lang="en-US"/>
          </a:p>
        </p:txBody>
      </p:sp>
    </p:spTree>
    <p:extLst>
      <p:ext uri="{BB962C8B-B14F-4D97-AF65-F5344CB8AC3E}">
        <p14:creationId xmlns:p14="http://schemas.microsoft.com/office/powerpoint/2010/main" val="1233626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3366FF"/>
                </a:solidFill>
              </a:rPr>
              <a:t>Applications </a:t>
            </a:r>
            <a:r>
              <a:rPr lang="en-US" sz="4000" b="1" dirty="0">
                <a:solidFill>
                  <a:srgbClr val="3366FF"/>
                </a:solidFill>
              </a:rPr>
              <a:t>made on behalf of </a:t>
            </a:r>
            <a:r>
              <a:rPr lang="en-US" sz="4000" b="1" dirty="0" smtClean="0">
                <a:solidFill>
                  <a:srgbClr val="3366FF"/>
                </a:solidFill>
              </a:rPr>
              <a:t>dependents </a:t>
            </a:r>
            <a:r>
              <a:rPr lang="en-US" sz="4000" b="1" dirty="0">
                <a:solidFill>
                  <a:srgbClr val="3366FF"/>
                </a:solidFill>
              </a:rPr>
              <a:t>or </a:t>
            </a:r>
            <a:r>
              <a:rPr lang="en-US" sz="4000" b="1" dirty="0" smtClean="0">
                <a:solidFill>
                  <a:srgbClr val="3366FF"/>
                </a:solidFill>
              </a:rPr>
              <a:t>children </a:t>
            </a:r>
            <a:r>
              <a:rPr lang="en-US" b="1" dirty="0" smtClean="0"/>
              <a:t> </a:t>
            </a:r>
            <a:endParaRPr lang="en-US" dirty="0"/>
          </a:p>
        </p:txBody>
      </p:sp>
      <p:sp>
        <p:nvSpPr>
          <p:cNvPr id="3" name="Content Placeholder 2"/>
          <p:cNvSpPr>
            <a:spLocks noGrp="1"/>
          </p:cNvSpPr>
          <p:nvPr>
            <p:ph idx="1"/>
          </p:nvPr>
        </p:nvSpPr>
        <p:spPr/>
        <p:txBody>
          <a:bodyPr/>
          <a:lstStyle/>
          <a:p>
            <a:pPr marL="0" indent="0" algn="just">
              <a:buNone/>
            </a:pPr>
            <a:r>
              <a:rPr lang="en-US" sz="2800" b="1" dirty="0" smtClean="0"/>
              <a:t>Art.7(2</a:t>
            </a:r>
            <a:r>
              <a:rPr lang="en-US" sz="2800" b="1" dirty="0"/>
              <a:t>)</a:t>
            </a:r>
            <a:r>
              <a:rPr lang="en-US" sz="2800" dirty="0"/>
              <a:t>: Before </a:t>
            </a:r>
            <a:r>
              <a:rPr lang="en-US" sz="2800" dirty="0" smtClean="0"/>
              <a:t>consent </a:t>
            </a:r>
            <a:r>
              <a:rPr lang="en-US" sz="2800" dirty="0"/>
              <a:t>is requested, a </a:t>
            </a:r>
            <a:r>
              <a:rPr lang="en-US" sz="2800" b="1" dirty="0"/>
              <a:t>dependent adult </a:t>
            </a:r>
            <a:r>
              <a:rPr lang="en-US" sz="2800" dirty="0"/>
              <a:t>must be informed in private of: </a:t>
            </a:r>
            <a:r>
              <a:rPr lang="en-US" sz="2800" dirty="0" smtClean="0"/>
              <a:t>(</a:t>
            </a:r>
            <a:r>
              <a:rPr lang="en-US" sz="2800" dirty="0" err="1"/>
              <a:t>i</a:t>
            </a:r>
            <a:r>
              <a:rPr lang="en-US" sz="2800" dirty="0"/>
              <a:t>) </a:t>
            </a:r>
            <a:r>
              <a:rPr lang="en-US" sz="2800" dirty="0" smtClean="0"/>
              <a:t>consequences </a:t>
            </a:r>
            <a:r>
              <a:rPr lang="en-US" sz="2800" dirty="0"/>
              <a:t>of lodging </a:t>
            </a:r>
            <a:r>
              <a:rPr lang="en-US" sz="2800" dirty="0" smtClean="0"/>
              <a:t>and (</a:t>
            </a:r>
            <a:r>
              <a:rPr lang="en-US" sz="2800" dirty="0"/>
              <a:t>ii) his/her right to make a separate </a:t>
            </a:r>
            <a:r>
              <a:rPr lang="en-US" sz="2800" dirty="0" smtClean="0"/>
              <a:t>application </a:t>
            </a:r>
            <a:endParaRPr lang="en-US" sz="2800" dirty="0"/>
          </a:p>
          <a:p>
            <a:pPr marL="0" indent="0" algn="just">
              <a:buNone/>
            </a:pPr>
            <a:r>
              <a:rPr lang="en-US" sz="2800" b="1" dirty="0" smtClean="0"/>
              <a:t>Art.7(3</a:t>
            </a:r>
            <a:r>
              <a:rPr lang="en-US" sz="2800" b="1" dirty="0"/>
              <a:t>): the right of a minor to make an </a:t>
            </a:r>
            <a:r>
              <a:rPr lang="en-US" sz="2800" b="1" dirty="0" smtClean="0"/>
              <a:t>asylum application </a:t>
            </a:r>
            <a:r>
              <a:rPr lang="en-US" sz="2800" dirty="0"/>
              <a:t>is explicitly </a:t>
            </a:r>
            <a:r>
              <a:rPr lang="en-US" sz="2800" dirty="0" smtClean="0"/>
              <a:t>stipulated</a:t>
            </a:r>
          </a:p>
          <a:p>
            <a:pPr marL="0" indent="0" algn="just">
              <a:buNone/>
            </a:pPr>
            <a:r>
              <a:rPr lang="en-US" sz="2800" b="1" dirty="0" smtClean="0"/>
              <a:t>Art.7(4</a:t>
            </a:r>
            <a:r>
              <a:rPr lang="en-US" sz="2800" b="1" dirty="0"/>
              <a:t>)</a:t>
            </a:r>
            <a:r>
              <a:rPr lang="en-US" sz="2800" dirty="0"/>
              <a:t>: </a:t>
            </a:r>
            <a:r>
              <a:rPr lang="en-US" sz="2800" b="1" dirty="0"/>
              <a:t>bodies involved in the return procedures </a:t>
            </a:r>
            <a:r>
              <a:rPr lang="en-US" sz="2800" dirty="0" smtClean="0"/>
              <a:t>should </a:t>
            </a:r>
            <a:r>
              <a:rPr lang="en-US" sz="2800" dirty="0"/>
              <a:t>be able to </a:t>
            </a:r>
            <a:r>
              <a:rPr lang="en-US" sz="2800" b="1" dirty="0"/>
              <a:t>lodge an application for an unaccompanied minor </a:t>
            </a:r>
            <a:r>
              <a:rPr lang="en-US" sz="2800" dirty="0"/>
              <a:t>if they are of the opinion that </a:t>
            </a:r>
            <a:r>
              <a:rPr lang="en-US" sz="2800" dirty="0" smtClean="0"/>
              <a:t>s/he </a:t>
            </a:r>
            <a:r>
              <a:rPr lang="en-US" sz="2800" dirty="0"/>
              <a:t>may be in need of protection. </a:t>
            </a:r>
          </a:p>
          <a:p>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14</a:t>
            </a:fld>
            <a:endParaRPr lang="en-US" dirty="0"/>
          </a:p>
        </p:txBody>
      </p:sp>
    </p:spTree>
    <p:extLst>
      <p:ext uri="{BB962C8B-B14F-4D97-AF65-F5344CB8AC3E}">
        <p14:creationId xmlns:p14="http://schemas.microsoft.com/office/powerpoint/2010/main" val="3152267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3366FF"/>
                </a:solidFill>
              </a:rPr>
              <a:t>Information </a:t>
            </a:r>
            <a:r>
              <a:rPr lang="en-US" sz="4000" b="1" dirty="0">
                <a:solidFill>
                  <a:srgbClr val="3366FF"/>
                </a:solidFill>
              </a:rPr>
              <a:t>&amp; Counseling </a:t>
            </a:r>
            <a:r>
              <a:rPr lang="en-US" sz="4000" b="1" dirty="0" smtClean="0">
                <a:solidFill>
                  <a:srgbClr val="3366FF"/>
                </a:solidFill>
              </a:rPr>
              <a:t>[</a:t>
            </a:r>
            <a:r>
              <a:rPr lang="en-US" sz="4000" b="1" dirty="0">
                <a:solidFill>
                  <a:srgbClr val="3366FF"/>
                </a:solidFill>
              </a:rPr>
              <a:t>Art. </a:t>
            </a:r>
            <a:r>
              <a:rPr lang="en-US" sz="4000" b="1" dirty="0" smtClean="0">
                <a:solidFill>
                  <a:srgbClr val="3366FF"/>
                </a:solidFill>
              </a:rPr>
              <a:t>8] </a:t>
            </a:r>
            <a:endParaRPr lang="en-US" sz="4000" b="1" dirty="0">
              <a:solidFill>
                <a:srgbClr val="3366FF"/>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t>New </a:t>
            </a:r>
            <a:r>
              <a:rPr lang="en-US" dirty="0"/>
              <a:t>provision on facilitating access to procedure at border crossing points and detention facilities </a:t>
            </a:r>
            <a:endParaRPr lang="en-US" dirty="0" smtClean="0"/>
          </a:p>
          <a:p>
            <a:pPr marL="0" indent="0">
              <a:buNone/>
            </a:pPr>
            <a:endParaRPr lang="en-US" sz="800" b="1" dirty="0" smtClean="0"/>
          </a:p>
          <a:p>
            <a:pPr algn="just">
              <a:buFont typeface="Wingdings" pitchFamily="2" charset="2"/>
              <a:buChar char="§"/>
            </a:pPr>
            <a:r>
              <a:rPr lang="en-US" sz="2800" b="1" dirty="0" smtClean="0"/>
              <a:t>Art</a:t>
            </a:r>
            <a:r>
              <a:rPr lang="en-US" sz="2800" b="1" dirty="0"/>
              <a:t>. 8(1)</a:t>
            </a:r>
            <a:r>
              <a:rPr lang="en-US" sz="2800" dirty="0"/>
              <a:t>: </a:t>
            </a:r>
            <a:r>
              <a:rPr lang="en-US" sz="2800" b="1" dirty="0"/>
              <a:t>a proactive information obligation </a:t>
            </a:r>
            <a:r>
              <a:rPr lang="en-US" sz="2800" dirty="0"/>
              <a:t>on MS, when there are </a:t>
            </a:r>
            <a:r>
              <a:rPr lang="en-US" sz="2800" b="1" dirty="0">
                <a:solidFill>
                  <a:srgbClr val="7030A0"/>
                </a:solidFill>
              </a:rPr>
              <a:t>indications</a:t>
            </a:r>
            <a:r>
              <a:rPr lang="en-US" sz="2800" b="1" dirty="0">
                <a:solidFill>
                  <a:srgbClr val="3366FF"/>
                </a:solidFill>
              </a:rPr>
              <a:t> </a:t>
            </a:r>
            <a:r>
              <a:rPr lang="en-US" sz="2800" dirty="0"/>
              <a:t>that persons may wish to apply for asylum [Recital </a:t>
            </a:r>
            <a:r>
              <a:rPr lang="en-US" sz="2800" dirty="0" smtClean="0"/>
              <a:t>26] </a:t>
            </a:r>
            <a:endParaRPr lang="en-US" sz="2800" dirty="0"/>
          </a:p>
          <a:p>
            <a:pPr algn="just">
              <a:buFont typeface="Wingdings" pitchFamily="2" charset="2"/>
              <a:buChar char="§"/>
            </a:pPr>
            <a:r>
              <a:rPr lang="en-US" sz="2800" dirty="0" smtClean="0"/>
              <a:t>with </a:t>
            </a:r>
            <a:r>
              <a:rPr lang="en-US" sz="2800" b="1" dirty="0"/>
              <a:t>arrangements for interpretation </a:t>
            </a:r>
            <a:r>
              <a:rPr lang="en-US" sz="2800" dirty="0"/>
              <a:t>to the extent necessary to facilitate access to procedures. </a:t>
            </a:r>
            <a:r>
              <a:rPr lang="en-US" sz="2800" dirty="0" smtClean="0"/>
              <a:t>[Recital 28] </a:t>
            </a:r>
            <a:endParaRPr lang="en-US" sz="2800" dirty="0"/>
          </a:p>
          <a:p>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15</a:t>
            </a:fld>
            <a:endParaRPr lang="en-US"/>
          </a:p>
        </p:txBody>
      </p:sp>
    </p:spTree>
    <p:extLst>
      <p:ext uri="{BB962C8B-B14F-4D97-AF65-F5344CB8AC3E}">
        <p14:creationId xmlns:p14="http://schemas.microsoft.com/office/powerpoint/2010/main" val="2136799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476545" y="5769260"/>
            <a:ext cx="8235915" cy="804862"/>
          </a:xfrm>
        </p:spPr>
        <p:txBody>
          <a:bodyPr/>
          <a:lstStyle/>
          <a:p>
            <a:pPr algn="ctr"/>
            <a:r>
              <a:rPr lang="en-US" sz="3600" b="1" dirty="0" smtClean="0">
                <a:solidFill>
                  <a:srgbClr val="3366FF"/>
                </a:solidFill>
              </a:rPr>
              <a:t>Types of asylum procedures</a:t>
            </a:r>
            <a:endParaRPr lang="en-US" sz="3600" b="1" dirty="0">
              <a:solidFill>
                <a:srgbClr val="3366FF"/>
              </a:solidFill>
            </a:endParaRPr>
          </a:p>
          <a:p>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solidFill>
                  <a:schemeClr val="bg1"/>
                </a:solidFill>
              </a:rPr>
              <a:pPr>
                <a:defRPr/>
              </a:pPr>
              <a:t>16</a:t>
            </a:fld>
            <a:endParaRPr lang="en-US" dirty="0">
              <a:solidFill>
                <a:schemeClr val="bg1"/>
              </a:solidFill>
            </a:endParaRPr>
          </a:p>
        </p:txBody>
      </p:sp>
      <p:pic>
        <p:nvPicPr>
          <p:cNvPr id="3" name="Picture Placeholder 2"/>
          <p:cNvPicPr>
            <a:picLocks noGrp="1" noChangeAspect="1"/>
          </p:cNvPicPr>
          <p:nvPr>
            <p:ph type="pic" idx="1"/>
          </p:nvPr>
        </p:nvPicPr>
        <p:blipFill>
          <a:blip r:embed="rId2">
            <a:extLst>
              <a:ext uri="{28A0092B-C50C-407E-A947-70E740481C1C}">
                <a14:useLocalDpi xmlns:a14="http://schemas.microsoft.com/office/drawing/2010/main" val="0"/>
              </a:ext>
            </a:extLst>
          </a:blip>
          <a:srcRect l="3500" r="3500"/>
          <a:stretch>
            <a:fillRect/>
          </a:stretch>
        </p:blipFill>
        <p:spPr>
          <a:xfrm>
            <a:off x="0" y="0"/>
            <a:ext cx="9144000" cy="5769260"/>
          </a:xfrm>
        </p:spPr>
      </p:pic>
    </p:spTree>
    <p:extLst>
      <p:ext uri="{BB962C8B-B14F-4D97-AF65-F5344CB8AC3E}">
        <p14:creationId xmlns:p14="http://schemas.microsoft.com/office/powerpoint/2010/main" val="3339635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Types of procedures:</a:t>
            </a:r>
            <a:endParaRPr lang="en-US" b="1" dirty="0">
              <a:solidFill>
                <a:srgbClr val="3366FF"/>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b="1" dirty="0" smtClean="0">
                <a:solidFill>
                  <a:srgbClr val="000000"/>
                </a:solidFill>
              </a:rPr>
              <a:t>Regular procedure</a:t>
            </a:r>
            <a:r>
              <a:rPr lang="ru-RU" b="1" dirty="0" smtClean="0">
                <a:solidFill>
                  <a:srgbClr val="000000"/>
                </a:solidFill>
              </a:rPr>
              <a:t>: </a:t>
            </a:r>
            <a:r>
              <a:rPr lang="en-US" dirty="0" smtClean="0"/>
              <a:t>Art. </a:t>
            </a:r>
            <a:r>
              <a:rPr lang="ru-RU" dirty="0" smtClean="0"/>
              <a:t>31</a:t>
            </a:r>
            <a:r>
              <a:rPr lang="en-US" dirty="0" smtClean="0"/>
              <a:t>(1-6)</a:t>
            </a:r>
            <a:r>
              <a:rPr lang="ru-RU" dirty="0" smtClean="0"/>
              <a:t>;</a:t>
            </a:r>
            <a:endParaRPr lang="en-US" dirty="0" smtClean="0"/>
          </a:p>
          <a:p>
            <a:pPr algn="just">
              <a:buFont typeface="Wingdings" pitchFamily="2" charset="2"/>
              <a:buChar char="Ø"/>
            </a:pPr>
            <a:endParaRPr lang="ru-RU" sz="800" dirty="0"/>
          </a:p>
          <a:p>
            <a:pPr algn="just">
              <a:buFont typeface="Wingdings" pitchFamily="2" charset="2"/>
              <a:buChar char="Ø"/>
            </a:pPr>
            <a:r>
              <a:rPr lang="en-US" b="1" dirty="0" smtClean="0">
                <a:solidFill>
                  <a:srgbClr val="000000"/>
                </a:solidFill>
              </a:rPr>
              <a:t>Prioritized procedure</a:t>
            </a:r>
            <a:r>
              <a:rPr lang="ru-RU" b="1" dirty="0" smtClean="0">
                <a:solidFill>
                  <a:srgbClr val="000000"/>
                </a:solidFill>
              </a:rPr>
              <a:t>:</a:t>
            </a:r>
            <a:r>
              <a:rPr lang="ru-RU" dirty="0" smtClean="0">
                <a:solidFill>
                  <a:srgbClr val="C00000"/>
                </a:solidFill>
              </a:rPr>
              <a:t> </a:t>
            </a:r>
            <a:r>
              <a:rPr lang="en-US" dirty="0" smtClean="0">
                <a:solidFill>
                  <a:srgbClr val="000000"/>
                </a:solidFill>
              </a:rPr>
              <a:t>Art </a:t>
            </a:r>
            <a:r>
              <a:rPr lang="ru-RU" i="1" dirty="0" smtClean="0"/>
              <a:t>31</a:t>
            </a:r>
            <a:r>
              <a:rPr lang="en-US" i="1" dirty="0" smtClean="0"/>
              <a:t>(7)</a:t>
            </a:r>
            <a:r>
              <a:rPr lang="ru-RU" dirty="0" smtClean="0"/>
              <a:t>;</a:t>
            </a:r>
            <a:endParaRPr lang="en-US" dirty="0" smtClean="0"/>
          </a:p>
          <a:p>
            <a:pPr algn="just">
              <a:buFont typeface="Wingdings" pitchFamily="2" charset="2"/>
              <a:buChar char="Ø"/>
            </a:pPr>
            <a:endParaRPr lang="ru-RU" sz="800" dirty="0"/>
          </a:p>
          <a:p>
            <a:pPr algn="just">
              <a:buFont typeface="Wingdings" pitchFamily="2" charset="2"/>
              <a:buChar char="Ø"/>
            </a:pPr>
            <a:r>
              <a:rPr lang="en-US" b="1" dirty="0" smtClean="0">
                <a:solidFill>
                  <a:srgbClr val="000000"/>
                </a:solidFill>
              </a:rPr>
              <a:t>Accelerated procedure</a:t>
            </a:r>
            <a:r>
              <a:rPr lang="ru-RU" dirty="0" smtClean="0"/>
              <a:t>:</a:t>
            </a:r>
            <a:r>
              <a:rPr lang="en-US" dirty="0" smtClean="0"/>
              <a:t> Art.31(</a:t>
            </a:r>
            <a:r>
              <a:rPr lang="ru-RU" i="1" dirty="0" smtClean="0"/>
              <a:t>8 – 9</a:t>
            </a:r>
            <a:r>
              <a:rPr lang="en-US" i="1" dirty="0" smtClean="0"/>
              <a:t>)</a:t>
            </a:r>
            <a:r>
              <a:rPr lang="ru-RU" i="1" dirty="0" smtClean="0"/>
              <a:t>;</a:t>
            </a:r>
            <a:endParaRPr lang="en-US" i="1" dirty="0" smtClean="0"/>
          </a:p>
          <a:p>
            <a:pPr algn="just">
              <a:buFont typeface="Wingdings" pitchFamily="2" charset="2"/>
              <a:buChar char="Ø"/>
            </a:pPr>
            <a:endParaRPr lang="ru-RU" sz="800" i="1" dirty="0"/>
          </a:p>
          <a:p>
            <a:pPr algn="just">
              <a:buFont typeface="Wingdings" pitchFamily="2" charset="2"/>
              <a:buChar char="Ø"/>
            </a:pPr>
            <a:r>
              <a:rPr lang="en-US" b="1" dirty="0" smtClean="0">
                <a:solidFill>
                  <a:srgbClr val="000000"/>
                </a:solidFill>
              </a:rPr>
              <a:t>Border procedures</a:t>
            </a:r>
            <a:r>
              <a:rPr lang="ru-RU" i="1" dirty="0" smtClean="0"/>
              <a:t>: </a:t>
            </a:r>
            <a:r>
              <a:rPr lang="en-US" i="1" dirty="0" smtClean="0"/>
              <a:t>Art. 43</a:t>
            </a:r>
            <a:r>
              <a:rPr lang="ru-RU" i="1" dirty="0" smtClean="0"/>
              <a:t>;</a:t>
            </a:r>
            <a:endParaRPr lang="en-US" i="1" dirty="0" smtClean="0"/>
          </a:p>
          <a:p>
            <a:pPr algn="just">
              <a:buFont typeface="Wingdings" pitchFamily="2" charset="2"/>
              <a:buChar char="Ø"/>
            </a:pPr>
            <a:endParaRPr lang="ru-RU" sz="800" i="1" dirty="0"/>
          </a:p>
          <a:p>
            <a:pPr algn="just">
              <a:buFont typeface="Wingdings" pitchFamily="2" charset="2"/>
              <a:buChar char="Ø"/>
            </a:pPr>
            <a:r>
              <a:rPr lang="en-US" b="1" dirty="0" smtClean="0">
                <a:solidFill>
                  <a:srgbClr val="000000"/>
                </a:solidFill>
              </a:rPr>
              <a:t>“Admissibility”</a:t>
            </a:r>
            <a:r>
              <a:rPr lang="ru-RU" b="1" dirty="0" smtClean="0">
                <a:solidFill>
                  <a:srgbClr val="000000"/>
                </a:solidFill>
              </a:rPr>
              <a:t> </a:t>
            </a:r>
            <a:r>
              <a:rPr lang="en-US" b="1" dirty="0">
                <a:solidFill>
                  <a:srgbClr val="000000"/>
                </a:solidFill>
              </a:rPr>
              <a:t>procedure</a:t>
            </a:r>
            <a:r>
              <a:rPr lang="en-US" dirty="0"/>
              <a:t>:</a:t>
            </a:r>
            <a:r>
              <a:rPr lang="ru-RU" dirty="0"/>
              <a:t> </a:t>
            </a:r>
            <a:r>
              <a:rPr lang="en-US" dirty="0" smtClean="0"/>
              <a:t>Art. 33(2-3)</a:t>
            </a:r>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17</a:t>
            </a:fld>
            <a:endParaRPr lang="en-US"/>
          </a:p>
        </p:txBody>
      </p:sp>
    </p:spTree>
    <p:extLst>
      <p:ext uri="{BB962C8B-B14F-4D97-AF65-F5344CB8AC3E}">
        <p14:creationId xmlns:p14="http://schemas.microsoft.com/office/powerpoint/2010/main" val="1445702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Prioritized procedure</a:t>
            </a:r>
            <a:endParaRPr lang="en-US" b="1" dirty="0">
              <a:solidFill>
                <a:srgbClr val="3366FF"/>
              </a:solidFill>
            </a:endParaRPr>
          </a:p>
        </p:txBody>
      </p:sp>
      <p:sp>
        <p:nvSpPr>
          <p:cNvPr id="3" name="Content Placeholder 2"/>
          <p:cNvSpPr>
            <a:spLocks noGrp="1"/>
          </p:cNvSpPr>
          <p:nvPr>
            <p:ph idx="1"/>
          </p:nvPr>
        </p:nvSpPr>
        <p:spPr>
          <a:xfrm>
            <a:off x="457200" y="1600200"/>
            <a:ext cx="8229600" cy="4934145"/>
          </a:xfrm>
        </p:spPr>
        <p:txBody>
          <a:bodyPr/>
          <a:lstStyle/>
          <a:p>
            <a:pPr marL="0" indent="0">
              <a:buNone/>
            </a:pPr>
            <a:r>
              <a:rPr lang="en-US" b="1" dirty="0" smtClean="0">
                <a:solidFill>
                  <a:srgbClr val="000000"/>
                </a:solidFill>
              </a:rPr>
              <a:t>Art 31(7):</a:t>
            </a:r>
            <a:endParaRPr lang="en-US" b="1" dirty="0">
              <a:solidFill>
                <a:srgbClr val="000000"/>
              </a:solidFill>
            </a:endParaRPr>
          </a:p>
          <a:p>
            <a:pPr algn="just">
              <a:buFont typeface="Wingdings" pitchFamily="2" charset="2"/>
              <a:buChar char="Ø"/>
            </a:pPr>
            <a:r>
              <a:rPr lang="en-US" i="1" dirty="0" smtClean="0"/>
              <a:t> Where </a:t>
            </a:r>
            <a:r>
              <a:rPr lang="en-US" i="1" dirty="0"/>
              <a:t>the application is likely to be </a:t>
            </a:r>
            <a:r>
              <a:rPr lang="en-US" b="1" i="1" dirty="0">
                <a:solidFill>
                  <a:srgbClr val="3366FF"/>
                </a:solidFill>
              </a:rPr>
              <a:t>well-founded</a:t>
            </a:r>
            <a:r>
              <a:rPr lang="en-US" i="1" dirty="0"/>
              <a:t>; </a:t>
            </a:r>
            <a:endParaRPr lang="en-US" dirty="0"/>
          </a:p>
          <a:p>
            <a:pPr algn="just">
              <a:buFont typeface="Wingdings" pitchFamily="2" charset="2"/>
              <a:buChar char="Ø"/>
            </a:pPr>
            <a:r>
              <a:rPr lang="en-US" i="1" dirty="0" smtClean="0"/>
              <a:t> Where </a:t>
            </a:r>
            <a:r>
              <a:rPr lang="en-US" i="1" dirty="0"/>
              <a:t>the </a:t>
            </a:r>
            <a:r>
              <a:rPr lang="en-US" b="1" i="1" dirty="0">
                <a:solidFill>
                  <a:srgbClr val="3366FF"/>
                </a:solidFill>
              </a:rPr>
              <a:t>applicant is vulnerable</a:t>
            </a:r>
            <a:r>
              <a:rPr lang="en-US" i="1" dirty="0"/>
              <a:t>, within the meaning of Article 22 of Directive </a:t>
            </a:r>
            <a:r>
              <a:rPr lang="en-US" i="1" dirty="0" smtClean="0"/>
              <a:t>2013/33/EU (RCD recast), </a:t>
            </a:r>
            <a:r>
              <a:rPr lang="en-US" i="1" dirty="0"/>
              <a:t>or is in need of special procedural guarantees, in particular unaccompanied minors</a:t>
            </a:r>
            <a:r>
              <a:rPr lang="en-US" i="1" dirty="0" smtClean="0"/>
              <a:t>. </a:t>
            </a:r>
          </a:p>
          <a:p>
            <a:pPr marL="0" indent="0" algn="just">
              <a:buNone/>
            </a:pPr>
            <a:r>
              <a:rPr lang="en-US" i="1" dirty="0" smtClean="0"/>
              <a:t>           </a:t>
            </a:r>
            <a:r>
              <a:rPr lang="en-US" b="1" dirty="0" smtClean="0"/>
              <a:t>NB! Prioritized = Accelerated</a:t>
            </a:r>
            <a:endParaRPr lang="en-US" b="1"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18</a:t>
            </a:fld>
            <a:endParaRPr lang="en-US"/>
          </a:p>
        </p:txBody>
      </p:sp>
      <p:cxnSp>
        <p:nvCxnSpPr>
          <p:cNvPr id="8" name="Straight Connector 7"/>
          <p:cNvCxnSpPr/>
          <p:nvPr/>
        </p:nvCxnSpPr>
        <p:spPr bwMode="auto">
          <a:xfrm flipH="1">
            <a:off x="4752020" y="5949280"/>
            <a:ext cx="225025" cy="27003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3948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Accelerated procedure</a:t>
            </a:r>
            <a:endParaRPr lang="en-US" b="1" dirty="0">
              <a:solidFill>
                <a:srgbClr val="3366FF"/>
              </a:solidFill>
            </a:endParaRPr>
          </a:p>
        </p:txBody>
      </p:sp>
      <p:sp>
        <p:nvSpPr>
          <p:cNvPr id="3" name="Content Placeholder 2"/>
          <p:cNvSpPr>
            <a:spLocks noGrp="1"/>
          </p:cNvSpPr>
          <p:nvPr>
            <p:ph idx="1"/>
          </p:nvPr>
        </p:nvSpPr>
        <p:spPr>
          <a:xfrm>
            <a:off x="457200" y="1313766"/>
            <a:ext cx="8229600" cy="4812398"/>
          </a:xfrm>
        </p:spPr>
        <p:txBody>
          <a:bodyPr/>
          <a:lstStyle/>
          <a:p>
            <a:pPr marL="0" indent="0">
              <a:buNone/>
            </a:pPr>
            <a:r>
              <a:rPr lang="en-US" b="1" dirty="0" smtClean="0"/>
              <a:t>Art 31(8): 10 </a:t>
            </a:r>
            <a:r>
              <a:rPr lang="en-US" b="1" i="1" dirty="0" smtClean="0">
                <a:solidFill>
                  <a:srgbClr val="C00000"/>
                </a:solidFill>
              </a:rPr>
              <a:t>exhaustive</a:t>
            </a:r>
            <a:r>
              <a:rPr lang="en-US" b="1" dirty="0" smtClean="0"/>
              <a:t> grounds</a:t>
            </a:r>
            <a:r>
              <a:rPr lang="en-US" dirty="0" smtClean="0"/>
              <a:t>, </a:t>
            </a:r>
            <a:r>
              <a:rPr lang="en-US" dirty="0" err="1" smtClean="0"/>
              <a:t>incl</a:t>
            </a:r>
            <a:r>
              <a:rPr lang="en-US" dirty="0" smtClean="0"/>
              <a:t>:</a:t>
            </a:r>
          </a:p>
          <a:p>
            <a:pPr marL="0" indent="0" algn="just">
              <a:buNone/>
            </a:pPr>
            <a:r>
              <a:rPr lang="en-US" sz="2400" b="1" i="1" dirty="0" smtClean="0">
                <a:solidFill>
                  <a:srgbClr val="3366FF"/>
                </a:solidFill>
              </a:rPr>
              <a:t>(</a:t>
            </a:r>
            <a:r>
              <a:rPr lang="en-US" sz="2400" b="1" i="1" dirty="0">
                <a:solidFill>
                  <a:srgbClr val="3366FF"/>
                </a:solidFill>
              </a:rPr>
              <a:t>d)</a:t>
            </a:r>
            <a:r>
              <a:rPr lang="en-US" sz="2400" i="1" dirty="0"/>
              <a:t> it is likely that, in bad faith, the applicant has destroyed or disposed of an identity or travel document that would have helped establish his or her identity or nationality; or </a:t>
            </a:r>
            <a:endParaRPr lang="en-US" sz="2400" i="1" dirty="0" smtClean="0"/>
          </a:p>
          <a:p>
            <a:pPr marL="0" indent="0" algn="just">
              <a:buNone/>
            </a:pPr>
            <a:endParaRPr lang="en-US" sz="800" i="1" dirty="0" smtClean="0"/>
          </a:p>
          <a:p>
            <a:pPr marL="0" indent="0" algn="just">
              <a:buNone/>
            </a:pPr>
            <a:r>
              <a:rPr lang="en-US" sz="2400" b="1" i="1" dirty="0" smtClean="0">
                <a:solidFill>
                  <a:srgbClr val="3366FF"/>
                </a:solidFill>
              </a:rPr>
              <a:t>(</a:t>
            </a:r>
            <a:r>
              <a:rPr lang="en-US" sz="2400" b="1" i="1" dirty="0">
                <a:solidFill>
                  <a:srgbClr val="3366FF"/>
                </a:solidFill>
              </a:rPr>
              <a:t>f) </a:t>
            </a:r>
            <a:r>
              <a:rPr lang="en-US" sz="2400" i="1" dirty="0"/>
              <a:t>the applicant has introduced a subsequent application </a:t>
            </a:r>
            <a:r>
              <a:rPr lang="en-US" sz="2400" i="1" dirty="0" smtClean="0"/>
              <a:t>that </a:t>
            </a:r>
            <a:r>
              <a:rPr lang="en-US" sz="2400" i="1" dirty="0"/>
              <a:t>is not inadmissible in accordance with Article 40(5); </a:t>
            </a:r>
            <a:r>
              <a:rPr lang="en-US" sz="2400" i="1" dirty="0" smtClean="0"/>
              <a:t>or</a:t>
            </a:r>
          </a:p>
          <a:p>
            <a:pPr marL="0" indent="0" algn="just">
              <a:buNone/>
            </a:pPr>
            <a:endParaRPr lang="en-US" sz="800" i="1" dirty="0" smtClean="0"/>
          </a:p>
          <a:p>
            <a:pPr marL="0" indent="0" algn="just">
              <a:buNone/>
            </a:pPr>
            <a:r>
              <a:rPr lang="en-US" sz="2400" b="1" i="1" dirty="0" smtClean="0">
                <a:solidFill>
                  <a:srgbClr val="3366FF"/>
                </a:solidFill>
              </a:rPr>
              <a:t>(h</a:t>
            </a:r>
            <a:r>
              <a:rPr lang="en-US" sz="2400" b="1" i="1" dirty="0">
                <a:solidFill>
                  <a:srgbClr val="3366FF"/>
                </a:solidFill>
              </a:rPr>
              <a:t>)</a:t>
            </a:r>
            <a:r>
              <a:rPr lang="en-US" sz="2400" i="1" dirty="0"/>
              <a:t> the applicant entered the territory </a:t>
            </a:r>
            <a:r>
              <a:rPr lang="en-US" sz="2400" i="1" dirty="0" smtClean="0"/>
              <a:t>unlawfully </a:t>
            </a:r>
            <a:r>
              <a:rPr lang="en-US" sz="2400" i="1" dirty="0"/>
              <a:t>or prolonged his or her stay unlawfully and, without good reason, has either not presented himself or herself to the authorities or not made an </a:t>
            </a:r>
            <a:r>
              <a:rPr lang="en-US" sz="2400" i="1" dirty="0" smtClean="0"/>
              <a:t>asylum application as </a:t>
            </a:r>
            <a:r>
              <a:rPr lang="en-US" sz="2400" i="1" dirty="0"/>
              <a:t>soon as possible, given the circumstances of his or her entry; </a:t>
            </a:r>
            <a:r>
              <a:rPr lang="en-US" sz="2400" i="1" dirty="0" smtClean="0"/>
              <a:t> </a:t>
            </a:r>
            <a:endParaRPr lang="en-US" sz="2400"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19</a:t>
            </a:fld>
            <a:endParaRPr lang="en-US" dirty="0"/>
          </a:p>
        </p:txBody>
      </p:sp>
    </p:spTree>
    <p:extLst>
      <p:ext uri="{BB962C8B-B14F-4D97-AF65-F5344CB8AC3E}">
        <p14:creationId xmlns:p14="http://schemas.microsoft.com/office/powerpoint/2010/main" val="827168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hangingPunct="1"/>
            <a:fld id="{DE2EB2DB-6357-4075-A2AC-ADFD50E191C0}" type="slidenum">
              <a:rPr lang="en-US" sz="1400" b="0"/>
              <a:pPr algn="r" eaLnBrk="1" hangingPunct="1"/>
              <a:t>2</a:t>
            </a:fld>
            <a:endParaRPr lang="en-US" sz="1400" b="0"/>
          </a:p>
        </p:txBody>
      </p:sp>
      <p:sp>
        <p:nvSpPr>
          <p:cNvPr id="323586" name="Text Box 2"/>
          <p:cNvSpPr txBox="1">
            <a:spLocks noChangeArrowheads="1"/>
          </p:cNvSpPr>
          <p:nvPr/>
        </p:nvSpPr>
        <p:spPr bwMode="auto">
          <a:xfrm>
            <a:off x="323850" y="1773238"/>
            <a:ext cx="8496300" cy="4708981"/>
          </a:xfrm>
          <a:prstGeom prst="rect">
            <a:avLst/>
          </a:prstGeom>
          <a:solidFill>
            <a:schemeClr val="bg1"/>
          </a:solidFill>
          <a:ln w="9525">
            <a:solidFill>
              <a:schemeClr val="tx1"/>
            </a:solidFill>
            <a:miter lim="800000"/>
            <a:headEnd/>
            <a:tailEnd/>
          </a:ln>
        </p:spPr>
        <p:txBody>
          <a:bodyPr>
            <a:spAutoFit/>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just" eaLnBrk="1" hangingPunct="1">
              <a:buFontTx/>
              <a:buChar char="•"/>
            </a:pPr>
            <a:r>
              <a:rPr lang="en-US" sz="3000" b="0" dirty="0"/>
              <a:t> </a:t>
            </a:r>
            <a:r>
              <a:rPr lang="en-US" sz="3000" b="0" dirty="0">
                <a:latin typeface="+mn-lt"/>
                <a:cs typeface="Times New Roman" pitchFamily="18" charset="0"/>
              </a:rPr>
              <a:t>Entered into force 1999</a:t>
            </a:r>
          </a:p>
          <a:p>
            <a:pPr algn="just" eaLnBrk="1" hangingPunct="1">
              <a:buFontTx/>
              <a:buChar char="•"/>
            </a:pPr>
            <a:r>
              <a:rPr lang="en-US" sz="3000" b="0" dirty="0">
                <a:latin typeface="+mn-lt"/>
                <a:cs typeface="Times New Roman" pitchFamily="18" charset="0"/>
              </a:rPr>
              <a:t> Established an area of “freedom, security and justice”</a:t>
            </a:r>
          </a:p>
          <a:p>
            <a:pPr algn="just" eaLnBrk="1" hangingPunct="1">
              <a:buFontTx/>
              <a:buChar char="•"/>
            </a:pPr>
            <a:r>
              <a:rPr lang="en-US" sz="3000" b="0" dirty="0">
                <a:latin typeface="+mn-lt"/>
                <a:cs typeface="Times New Roman" pitchFamily="18" charset="0"/>
              </a:rPr>
              <a:t>Legal competence for Justice &amp; Home Affairs – incl. asylum &amp; immigration - moved from national to EU competence </a:t>
            </a:r>
            <a:endParaRPr lang="en-US" sz="3000" b="0" dirty="0" smtClean="0">
              <a:latin typeface="+mn-lt"/>
              <a:cs typeface="Times New Roman" pitchFamily="18" charset="0"/>
            </a:endParaRPr>
          </a:p>
          <a:p>
            <a:pPr algn="just" eaLnBrk="1" hangingPunct="1">
              <a:buFontTx/>
              <a:buChar char="•"/>
            </a:pPr>
            <a:r>
              <a:rPr lang="en-US" sz="3000" b="0" dirty="0">
                <a:latin typeface="+mn-lt"/>
                <a:cs typeface="Times New Roman" pitchFamily="18" charset="0"/>
              </a:rPr>
              <a:t> </a:t>
            </a:r>
            <a:r>
              <a:rPr lang="en-GB" sz="3000" b="0" dirty="0" smtClean="0">
                <a:latin typeface="+mn-lt"/>
                <a:cs typeface="Times New Roman" pitchFamily="18" charset="0"/>
              </a:rPr>
              <a:t>European </a:t>
            </a:r>
            <a:r>
              <a:rPr lang="en-GB" sz="3000" b="0" dirty="0">
                <a:latin typeface="+mn-lt"/>
                <a:cs typeface="Times New Roman" pitchFamily="18" charset="0"/>
              </a:rPr>
              <a:t>Parliament: </a:t>
            </a:r>
            <a:r>
              <a:rPr lang="en-GB" sz="3000" b="0" i="1" dirty="0">
                <a:latin typeface="+mn-lt"/>
                <a:cs typeface="Times New Roman" pitchFamily="18" charset="0"/>
              </a:rPr>
              <a:t>consulted</a:t>
            </a:r>
            <a:r>
              <a:rPr lang="en-GB" sz="3000" b="0" dirty="0">
                <a:latin typeface="+mn-lt"/>
                <a:cs typeface="Times New Roman" pitchFamily="18" charset="0"/>
              </a:rPr>
              <a:t> on </a:t>
            </a:r>
            <a:r>
              <a:rPr lang="en-GB" sz="3000" b="0" dirty="0" smtClean="0">
                <a:latin typeface="+mn-lt"/>
                <a:cs typeface="Times New Roman" pitchFamily="18" charset="0"/>
              </a:rPr>
              <a:t>laws</a:t>
            </a:r>
          </a:p>
          <a:p>
            <a:pPr eaLnBrk="1" hangingPunct="1">
              <a:buFontTx/>
              <a:buChar char="•"/>
            </a:pPr>
            <a:endParaRPr lang="en-US" sz="3000" dirty="0">
              <a:latin typeface="Times New Roman" pitchFamily="18" charset="0"/>
              <a:cs typeface="Times New Roman" pitchFamily="18" charset="0"/>
            </a:endParaRPr>
          </a:p>
          <a:p>
            <a:pPr eaLnBrk="1" hangingPunct="1">
              <a:buFont typeface="Wingdings" pitchFamily="2" charset="2"/>
              <a:buChar char="Ø"/>
            </a:pPr>
            <a:r>
              <a:rPr lang="en-US" sz="3000" i="1" dirty="0">
                <a:solidFill>
                  <a:srgbClr val="C00000"/>
                </a:solidFill>
                <a:latin typeface="+mj-lt"/>
                <a:cs typeface="Times New Roman" pitchFamily="18" charset="0"/>
              </a:rPr>
              <a:t>Asylum no longer regulated at national level - brought within EU legal </a:t>
            </a:r>
            <a:r>
              <a:rPr lang="en-US" sz="3000" i="1" dirty="0" smtClean="0">
                <a:solidFill>
                  <a:srgbClr val="C00000"/>
                </a:solidFill>
                <a:latin typeface="+mj-lt"/>
                <a:cs typeface="Times New Roman" pitchFamily="18" charset="0"/>
              </a:rPr>
              <a:t>competence</a:t>
            </a:r>
            <a:endParaRPr lang="en-US" sz="3000" dirty="0">
              <a:solidFill>
                <a:srgbClr val="C00000"/>
              </a:solidFill>
              <a:latin typeface="+mj-lt"/>
              <a:cs typeface="Times New Roman" pitchFamily="18" charset="0"/>
            </a:endParaRPr>
          </a:p>
        </p:txBody>
      </p:sp>
      <p:sp>
        <p:nvSpPr>
          <p:cNvPr id="4100" name="Text Box 3"/>
          <p:cNvSpPr txBox="1">
            <a:spLocks noChangeArrowheads="1"/>
          </p:cNvSpPr>
          <p:nvPr/>
        </p:nvSpPr>
        <p:spPr bwMode="auto">
          <a:xfrm>
            <a:off x="881063" y="458788"/>
            <a:ext cx="7419975"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r>
              <a:rPr lang="en-US" sz="3400" dirty="0">
                <a:solidFill>
                  <a:srgbClr val="3366FF"/>
                </a:solidFill>
              </a:rPr>
              <a:t>Legal basis for EU asylum policy:</a:t>
            </a:r>
          </a:p>
          <a:p>
            <a:pPr algn="ctr" eaLnBrk="1" hangingPunct="1"/>
            <a:r>
              <a:rPr lang="en-US" sz="3400" dirty="0">
                <a:solidFill>
                  <a:srgbClr val="3366FF"/>
                </a:solidFill>
              </a:rPr>
              <a:t>Treaty of Amsterdam (TEC) (1)</a:t>
            </a:r>
          </a:p>
        </p:txBody>
      </p:sp>
    </p:spTree>
    <p:extLst>
      <p:ext uri="{BB962C8B-B14F-4D97-AF65-F5344CB8AC3E}">
        <p14:creationId xmlns:p14="http://schemas.microsoft.com/office/powerpoint/2010/main" val="987018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3586">
                                            <p:bg/>
                                          </p:spTgt>
                                        </p:tgtEl>
                                        <p:attrNameLst>
                                          <p:attrName>style.visibility</p:attrName>
                                        </p:attrNameLst>
                                      </p:cBhvr>
                                      <p:to>
                                        <p:strVal val="visible"/>
                                      </p:to>
                                    </p:set>
                                    <p:animEffect transition="in" filter="fade">
                                      <p:cBhvr>
                                        <p:cTn id="7" dur="2000"/>
                                        <p:tgtEl>
                                          <p:spTgt spid="323586">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3586">
                                            <p:txEl>
                                              <p:pRg st="0" end="0"/>
                                            </p:txEl>
                                          </p:spTgt>
                                        </p:tgtEl>
                                        <p:attrNameLst>
                                          <p:attrName>style.visibility</p:attrName>
                                        </p:attrNameLst>
                                      </p:cBhvr>
                                      <p:to>
                                        <p:strVal val="visible"/>
                                      </p:to>
                                    </p:set>
                                    <p:animEffect transition="in" filter="fade">
                                      <p:cBhvr>
                                        <p:cTn id="12" dur="2000"/>
                                        <p:tgtEl>
                                          <p:spTgt spid="32358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3586">
                                            <p:txEl>
                                              <p:pRg st="1" end="1"/>
                                            </p:txEl>
                                          </p:spTgt>
                                        </p:tgtEl>
                                        <p:attrNameLst>
                                          <p:attrName>style.visibility</p:attrName>
                                        </p:attrNameLst>
                                      </p:cBhvr>
                                      <p:to>
                                        <p:strVal val="visible"/>
                                      </p:to>
                                    </p:set>
                                    <p:animEffect transition="in" filter="fade">
                                      <p:cBhvr>
                                        <p:cTn id="17" dur="2000"/>
                                        <p:tgtEl>
                                          <p:spTgt spid="32358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3586">
                                            <p:txEl>
                                              <p:pRg st="2" end="2"/>
                                            </p:txEl>
                                          </p:spTgt>
                                        </p:tgtEl>
                                        <p:attrNameLst>
                                          <p:attrName>style.visibility</p:attrName>
                                        </p:attrNameLst>
                                      </p:cBhvr>
                                      <p:to>
                                        <p:strVal val="visible"/>
                                      </p:to>
                                    </p:set>
                                    <p:animEffect transition="in" filter="fade">
                                      <p:cBhvr>
                                        <p:cTn id="22" dur="2000"/>
                                        <p:tgtEl>
                                          <p:spTgt spid="32358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3586">
                                            <p:txEl>
                                              <p:pRg st="3" end="3"/>
                                            </p:txEl>
                                          </p:spTgt>
                                        </p:tgtEl>
                                        <p:attrNameLst>
                                          <p:attrName>style.visibility</p:attrName>
                                        </p:attrNameLst>
                                      </p:cBhvr>
                                      <p:to>
                                        <p:strVal val="visible"/>
                                      </p:to>
                                    </p:set>
                                    <p:animEffect transition="in" filter="fade">
                                      <p:cBhvr>
                                        <p:cTn id="27" dur="2000"/>
                                        <p:tgtEl>
                                          <p:spTgt spid="32358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fade">
                                      <p:cBhvr>
                                        <p:cTn id="32" dur="2000"/>
                                        <p:tgtEl>
                                          <p:spTgt spid="32358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66FF"/>
                </a:solidFill>
              </a:rPr>
              <a:t>Accelerated procedure</a:t>
            </a:r>
            <a:endParaRPr lang="en-US" dirty="0"/>
          </a:p>
        </p:txBody>
      </p:sp>
      <p:sp>
        <p:nvSpPr>
          <p:cNvPr id="3" name="Content Placeholder 2"/>
          <p:cNvSpPr>
            <a:spLocks noGrp="1"/>
          </p:cNvSpPr>
          <p:nvPr>
            <p:ph idx="1"/>
          </p:nvPr>
        </p:nvSpPr>
        <p:spPr/>
        <p:txBody>
          <a:bodyPr/>
          <a:lstStyle/>
          <a:p>
            <a:pPr algn="just">
              <a:buFont typeface="Wingdings" pitchFamily="2" charset="2"/>
              <a:buChar char="Ø"/>
            </a:pPr>
            <a:r>
              <a:rPr lang="en-US" sz="2800" b="1" dirty="0" smtClean="0"/>
              <a:t>Reasonable</a:t>
            </a:r>
            <a:r>
              <a:rPr lang="en-US" sz="2800" dirty="0" smtClean="0"/>
              <a:t> </a:t>
            </a:r>
            <a:r>
              <a:rPr lang="en-US" sz="2800" dirty="0"/>
              <a:t>time limit for the </a:t>
            </a:r>
            <a:r>
              <a:rPr lang="en-US" sz="2800" b="1" dirty="0"/>
              <a:t>adoption of </a:t>
            </a:r>
            <a:r>
              <a:rPr lang="en-US" sz="2800" b="1" dirty="0" smtClean="0"/>
              <a:t>decisions</a:t>
            </a:r>
            <a:r>
              <a:rPr lang="en-US" sz="2800" dirty="0" smtClean="0"/>
              <a:t> </a:t>
            </a:r>
            <a:r>
              <a:rPr lang="en-US" sz="2800" dirty="0"/>
              <a:t>as well </a:t>
            </a:r>
            <a:r>
              <a:rPr lang="en-US" sz="2800" dirty="0" smtClean="0"/>
              <a:t>as complete examination</a:t>
            </a:r>
          </a:p>
          <a:p>
            <a:pPr algn="just">
              <a:buFont typeface="Wingdings" pitchFamily="2" charset="2"/>
              <a:buChar char="Ø"/>
            </a:pPr>
            <a:r>
              <a:rPr lang="en-US" sz="2800" dirty="0" smtClean="0"/>
              <a:t> </a:t>
            </a:r>
            <a:r>
              <a:rPr lang="en-US" sz="2800" b="1" dirty="0" smtClean="0"/>
              <a:t>Reasonable</a:t>
            </a:r>
            <a:r>
              <a:rPr lang="en-US" sz="2800" dirty="0" smtClean="0"/>
              <a:t> </a:t>
            </a:r>
            <a:r>
              <a:rPr lang="en-US" sz="2800" dirty="0"/>
              <a:t>time limit for</a:t>
            </a:r>
            <a:r>
              <a:rPr lang="en-US" sz="2800" b="1" dirty="0"/>
              <a:t> </a:t>
            </a:r>
            <a:r>
              <a:rPr lang="en-US" sz="2800" b="1" dirty="0" smtClean="0"/>
              <a:t>appeal, </a:t>
            </a:r>
            <a:r>
              <a:rPr lang="en-US" sz="2800" dirty="0" smtClean="0"/>
              <a:t>Art</a:t>
            </a:r>
            <a:r>
              <a:rPr lang="en-US" sz="2800" dirty="0"/>
              <a:t>. </a:t>
            </a:r>
            <a:r>
              <a:rPr lang="en-US" sz="2800" dirty="0" smtClean="0"/>
              <a:t>46 (4), also </a:t>
            </a:r>
            <a:r>
              <a:rPr lang="en-US" sz="2800" i="1" dirty="0" smtClean="0">
                <a:solidFill>
                  <a:srgbClr val="C00000"/>
                </a:solidFill>
              </a:rPr>
              <a:t>C-69/10</a:t>
            </a:r>
            <a:r>
              <a:rPr lang="en-GB" sz="2800" i="1" dirty="0" smtClean="0">
                <a:solidFill>
                  <a:srgbClr val="C00000"/>
                </a:solidFill>
              </a:rPr>
              <a:t> Samba </a:t>
            </a:r>
            <a:r>
              <a:rPr lang="en-GB" sz="2800" i="1" dirty="0" err="1" smtClean="0">
                <a:solidFill>
                  <a:srgbClr val="C00000"/>
                </a:solidFill>
              </a:rPr>
              <a:t>Diouf</a:t>
            </a:r>
            <a:r>
              <a:rPr lang="en-US" sz="2800" dirty="0" smtClean="0"/>
              <a:t>; </a:t>
            </a:r>
            <a:endParaRPr lang="en-US" sz="2800" dirty="0"/>
          </a:p>
          <a:p>
            <a:pPr algn="just">
              <a:buFont typeface="Wingdings" pitchFamily="2" charset="2"/>
              <a:buChar char="Ø"/>
            </a:pPr>
            <a:r>
              <a:rPr lang="en-US" sz="2800" dirty="0" smtClean="0"/>
              <a:t>The </a:t>
            </a:r>
            <a:r>
              <a:rPr lang="en-US" sz="2800" dirty="0"/>
              <a:t>possibility </a:t>
            </a:r>
            <a:r>
              <a:rPr lang="en-US" sz="2800" b="1" dirty="0"/>
              <a:t>to ask for </a:t>
            </a:r>
            <a:r>
              <a:rPr lang="en-US" sz="2800" b="1" dirty="0" err="1"/>
              <a:t>suspensive</a:t>
            </a:r>
            <a:r>
              <a:rPr lang="en-US" sz="2800" b="1" dirty="0"/>
              <a:t> effect </a:t>
            </a:r>
            <a:r>
              <a:rPr lang="en-US" sz="2800" dirty="0"/>
              <a:t>of an </a:t>
            </a:r>
            <a:r>
              <a:rPr lang="en-US" sz="2800" dirty="0" smtClean="0"/>
              <a:t>appeal, Art.46(6)</a:t>
            </a:r>
          </a:p>
          <a:p>
            <a:pPr algn="just">
              <a:buFont typeface="Wingdings" pitchFamily="2" charset="2"/>
              <a:buChar char="Ø"/>
            </a:pPr>
            <a:r>
              <a:rPr lang="en-US" sz="2800" b="1" dirty="0" smtClean="0"/>
              <a:t>Is not applicable </a:t>
            </a:r>
            <a:r>
              <a:rPr lang="en-US" sz="2800" dirty="0" smtClean="0"/>
              <a:t>where no adequate </a:t>
            </a:r>
            <a:r>
              <a:rPr lang="en-US" sz="2800" dirty="0"/>
              <a:t>support </a:t>
            </a:r>
            <a:r>
              <a:rPr lang="en-US" sz="2800" dirty="0" smtClean="0"/>
              <a:t>can </a:t>
            </a:r>
            <a:r>
              <a:rPr lang="en-US" sz="2800" dirty="0"/>
              <a:t>be provided to an applicant in need of special procedural guarantees </a:t>
            </a:r>
            <a:r>
              <a:rPr lang="en-US" sz="2800" dirty="0" smtClean="0"/>
              <a:t> </a:t>
            </a:r>
            <a:endParaRPr lang="en-US" sz="2800" dirty="0"/>
          </a:p>
          <a:p>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20</a:t>
            </a:fld>
            <a:endParaRPr lang="en-US" dirty="0"/>
          </a:p>
        </p:txBody>
      </p:sp>
    </p:spTree>
    <p:extLst>
      <p:ext uri="{BB962C8B-B14F-4D97-AF65-F5344CB8AC3E}">
        <p14:creationId xmlns:p14="http://schemas.microsoft.com/office/powerpoint/2010/main" val="250460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
            </a:r>
            <a:br>
              <a:rPr lang="en-US" b="1" dirty="0" smtClean="0">
                <a:solidFill>
                  <a:srgbClr val="3366FF"/>
                </a:solidFill>
              </a:rPr>
            </a:br>
            <a:r>
              <a:rPr lang="en-US" b="1" dirty="0" smtClean="0">
                <a:solidFill>
                  <a:srgbClr val="3366FF"/>
                </a:solidFill>
              </a:rPr>
              <a:t>Inadmissible applications</a:t>
            </a:r>
            <a:br>
              <a:rPr lang="en-US" b="1" dirty="0" smtClean="0">
                <a:solidFill>
                  <a:srgbClr val="3366FF"/>
                </a:solidFill>
              </a:rPr>
            </a:br>
            <a:r>
              <a:rPr lang="en-US" sz="3600" b="1" dirty="0" smtClean="0">
                <a:solidFill>
                  <a:srgbClr val="3366FF"/>
                </a:solidFill>
              </a:rPr>
              <a:t>[Art 33] </a:t>
            </a:r>
            <a:r>
              <a:rPr lang="en-US" b="1" dirty="0" smtClean="0">
                <a:solidFill>
                  <a:srgbClr val="3366FF"/>
                </a:solidFill>
              </a:rPr>
              <a:t/>
            </a:r>
            <a:br>
              <a:rPr lang="en-US" b="1" dirty="0" smtClean="0">
                <a:solidFill>
                  <a:srgbClr val="3366FF"/>
                </a:solidFill>
              </a:rPr>
            </a:br>
            <a:endParaRPr lang="en-US" sz="3600" b="1" dirty="0">
              <a:solidFill>
                <a:srgbClr val="3366FF"/>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sz="2400" b="1" dirty="0" smtClean="0"/>
              <a:t>Dublin </a:t>
            </a:r>
            <a:r>
              <a:rPr lang="en-US" sz="2400" dirty="0" smtClean="0"/>
              <a:t>case;</a:t>
            </a:r>
          </a:p>
          <a:p>
            <a:pPr algn="just">
              <a:buFont typeface="Wingdings" pitchFamily="2" charset="2"/>
              <a:buChar char="Ø"/>
            </a:pPr>
            <a:r>
              <a:rPr lang="en-US" sz="2400" dirty="0" smtClean="0"/>
              <a:t>Another EU MS </a:t>
            </a:r>
            <a:r>
              <a:rPr lang="en-US" sz="2400" dirty="0"/>
              <a:t>has </a:t>
            </a:r>
            <a:r>
              <a:rPr lang="en-US" sz="2400" b="1" dirty="0"/>
              <a:t>granted</a:t>
            </a:r>
            <a:r>
              <a:rPr lang="en-US" sz="2400" dirty="0"/>
              <a:t> international protection; </a:t>
            </a:r>
          </a:p>
          <a:p>
            <a:pPr algn="just">
              <a:buFont typeface="Wingdings" pitchFamily="2" charset="2"/>
              <a:buChar char="Ø"/>
            </a:pPr>
            <a:r>
              <a:rPr lang="en-US" sz="2400" b="1" dirty="0" smtClean="0"/>
              <a:t>First </a:t>
            </a:r>
            <a:r>
              <a:rPr lang="en-US" sz="2400" b="1" dirty="0"/>
              <a:t>country of </a:t>
            </a:r>
            <a:r>
              <a:rPr lang="en-US" sz="2400" b="1" dirty="0" smtClean="0"/>
              <a:t>asylum, </a:t>
            </a:r>
            <a:r>
              <a:rPr lang="en-US" sz="2400" dirty="0" smtClean="0"/>
              <a:t>Art </a:t>
            </a:r>
            <a:r>
              <a:rPr lang="en-US" sz="2400" dirty="0"/>
              <a:t>35; </a:t>
            </a:r>
          </a:p>
          <a:p>
            <a:pPr algn="just">
              <a:buFont typeface="Wingdings" pitchFamily="2" charset="2"/>
              <a:buChar char="Ø"/>
            </a:pPr>
            <a:r>
              <a:rPr lang="en-US" sz="2400" b="1" dirty="0" smtClean="0"/>
              <a:t>Safe </a:t>
            </a:r>
            <a:r>
              <a:rPr lang="en-US" sz="2400" b="1" dirty="0"/>
              <a:t>third </a:t>
            </a:r>
            <a:r>
              <a:rPr lang="en-US" sz="2400" b="1" dirty="0" smtClean="0"/>
              <a:t>country</a:t>
            </a:r>
            <a:r>
              <a:rPr lang="en-US" sz="2400" dirty="0" smtClean="0"/>
              <a:t>, Art 38; </a:t>
            </a:r>
          </a:p>
          <a:p>
            <a:pPr algn="just">
              <a:buFont typeface="Wingdings" pitchFamily="2" charset="2"/>
              <a:buChar char="Ø"/>
            </a:pPr>
            <a:r>
              <a:rPr lang="en-US" sz="2400" b="1" dirty="0" smtClean="0"/>
              <a:t>Subsequent</a:t>
            </a:r>
            <a:r>
              <a:rPr lang="en-US" sz="2400" dirty="0" smtClean="0"/>
              <a:t> application, where </a:t>
            </a:r>
            <a:r>
              <a:rPr lang="en-US" sz="2400" b="1" dirty="0" smtClean="0"/>
              <a:t>no new elements </a:t>
            </a:r>
            <a:r>
              <a:rPr lang="en-US" sz="2400" dirty="0" smtClean="0"/>
              <a:t>presented. </a:t>
            </a:r>
            <a:r>
              <a:rPr lang="en-US" sz="2400" dirty="0"/>
              <a:t>[</a:t>
            </a:r>
            <a:r>
              <a:rPr lang="en-US" sz="2400" dirty="0" smtClean="0"/>
              <a:t>Preliminary </a:t>
            </a:r>
            <a:r>
              <a:rPr lang="en-US" sz="2400" dirty="0"/>
              <a:t>examination </a:t>
            </a:r>
            <a:r>
              <a:rPr lang="en-US" sz="2400" dirty="0" smtClean="0"/>
              <a:t>under Art 40];  </a:t>
            </a:r>
          </a:p>
          <a:p>
            <a:pPr algn="just">
              <a:buFont typeface="Wingdings" pitchFamily="2" charset="2"/>
              <a:buChar char="Ø"/>
            </a:pPr>
            <a:r>
              <a:rPr lang="en-US" sz="2400" dirty="0" smtClean="0"/>
              <a:t>A </a:t>
            </a:r>
            <a:r>
              <a:rPr lang="en-US" sz="2400" b="1" dirty="0" smtClean="0"/>
              <a:t>dependent</a:t>
            </a:r>
            <a:r>
              <a:rPr lang="en-US" sz="2400" dirty="0" smtClean="0"/>
              <a:t> </a:t>
            </a:r>
            <a:r>
              <a:rPr lang="en-US" sz="2400" dirty="0"/>
              <a:t>of the applicant lodges an application, </a:t>
            </a:r>
            <a:r>
              <a:rPr lang="en-US" sz="2400" dirty="0" smtClean="0"/>
              <a:t>and no </a:t>
            </a:r>
            <a:r>
              <a:rPr lang="en-US" sz="2400" dirty="0"/>
              <a:t>facts relating to the </a:t>
            </a:r>
            <a:r>
              <a:rPr lang="en-US" sz="2400" dirty="0" smtClean="0"/>
              <a:t>dependent’s </a:t>
            </a:r>
            <a:r>
              <a:rPr lang="en-US" sz="2400" dirty="0"/>
              <a:t>situation which justify a separate application</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21</a:t>
            </a:fld>
            <a:endParaRPr lang="en-US"/>
          </a:p>
        </p:txBody>
      </p:sp>
    </p:spTree>
    <p:extLst>
      <p:ext uri="{BB962C8B-B14F-4D97-AF65-F5344CB8AC3E}">
        <p14:creationId xmlns:p14="http://schemas.microsoft.com/office/powerpoint/2010/main" val="3226431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Special </a:t>
            </a:r>
            <a:r>
              <a:rPr lang="en-US" b="1" dirty="0">
                <a:solidFill>
                  <a:srgbClr val="3366FF"/>
                </a:solidFill>
              </a:rPr>
              <a:t>rules on admissibility interviews </a:t>
            </a:r>
            <a:r>
              <a:rPr lang="en-US" sz="3600" b="1" dirty="0">
                <a:solidFill>
                  <a:srgbClr val="3366FF"/>
                </a:solidFill>
              </a:rPr>
              <a:t>[ Art. 34] </a:t>
            </a:r>
          </a:p>
        </p:txBody>
      </p:sp>
      <p:sp>
        <p:nvSpPr>
          <p:cNvPr id="3" name="Content Placeholder 2"/>
          <p:cNvSpPr>
            <a:spLocks noGrp="1"/>
          </p:cNvSpPr>
          <p:nvPr>
            <p:ph idx="1"/>
          </p:nvPr>
        </p:nvSpPr>
        <p:spPr>
          <a:xfrm>
            <a:off x="457200" y="1600200"/>
            <a:ext cx="8229600" cy="4664115"/>
          </a:xfrm>
        </p:spPr>
        <p:txBody>
          <a:bodyPr/>
          <a:lstStyle/>
          <a:p>
            <a:pPr algn="just">
              <a:buFont typeface="Wingdings" pitchFamily="2" charset="2"/>
              <a:buChar char="Ø"/>
            </a:pPr>
            <a:r>
              <a:rPr lang="en-US" sz="2800" b="1" dirty="0" smtClean="0"/>
              <a:t>Mandatory personal </a:t>
            </a:r>
            <a:r>
              <a:rPr lang="en-US" sz="2800" b="1" dirty="0"/>
              <a:t>interview </a:t>
            </a:r>
            <a:r>
              <a:rPr lang="en-US" sz="2800" dirty="0"/>
              <a:t>on the admissibility of the </a:t>
            </a:r>
            <a:r>
              <a:rPr lang="en-US" sz="2800" dirty="0" smtClean="0"/>
              <a:t>application before </a:t>
            </a:r>
            <a:r>
              <a:rPr lang="en-US" sz="2800" dirty="0"/>
              <a:t>the determining </a:t>
            </a:r>
            <a:r>
              <a:rPr lang="en-US" sz="2800" dirty="0" smtClean="0"/>
              <a:t>authority takes a decision.</a:t>
            </a:r>
          </a:p>
          <a:p>
            <a:pPr marL="0" indent="0" algn="just">
              <a:buNone/>
            </a:pPr>
            <a:r>
              <a:rPr lang="en-US" sz="2800" b="1" i="1" dirty="0" smtClean="0">
                <a:solidFill>
                  <a:srgbClr val="3366FF"/>
                </a:solidFill>
              </a:rPr>
              <a:t>Exception:</a:t>
            </a:r>
            <a:r>
              <a:rPr lang="en-US" sz="2800" dirty="0" smtClean="0"/>
              <a:t> Art </a:t>
            </a:r>
            <a:r>
              <a:rPr lang="en-US" sz="2800" dirty="0"/>
              <a:t>42 </a:t>
            </a:r>
            <a:r>
              <a:rPr lang="en-US" sz="2800" dirty="0" smtClean="0"/>
              <a:t>(subsequent applications)</a:t>
            </a:r>
          </a:p>
          <a:p>
            <a:pPr marL="0" indent="0" algn="just">
              <a:buNone/>
            </a:pPr>
            <a:endParaRPr lang="en-US" sz="800" dirty="0" smtClean="0"/>
          </a:p>
          <a:p>
            <a:pPr algn="just">
              <a:buFont typeface="Wingdings" pitchFamily="2" charset="2"/>
              <a:buChar char="Ø"/>
            </a:pPr>
            <a:r>
              <a:rPr lang="en-US" sz="2400" dirty="0" smtClean="0"/>
              <a:t>Interview can be done by the </a:t>
            </a:r>
            <a:r>
              <a:rPr lang="en-US" sz="2400" dirty="0"/>
              <a:t>personnel of authorities </a:t>
            </a:r>
            <a:r>
              <a:rPr lang="en-US" sz="2400" b="1" dirty="0"/>
              <a:t>other than the determining </a:t>
            </a:r>
            <a:r>
              <a:rPr lang="en-US" sz="2400" b="1" dirty="0" smtClean="0"/>
              <a:t>authority. </a:t>
            </a:r>
            <a:r>
              <a:rPr lang="en-US" sz="2400" b="1" dirty="0" smtClean="0">
                <a:solidFill>
                  <a:srgbClr val="3366FF"/>
                </a:solidFill>
              </a:rPr>
              <a:t>BUT!</a:t>
            </a:r>
            <a:r>
              <a:rPr lang="en-US" sz="2400" b="1" dirty="0" smtClean="0"/>
              <a:t> </a:t>
            </a:r>
            <a:r>
              <a:rPr lang="en-US" sz="2400" dirty="0" smtClean="0"/>
              <a:t>MS </a:t>
            </a:r>
            <a:r>
              <a:rPr lang="en-US" sz="2400" dirty="0"/>
              <a:t>shall ensure that such personnel receive </a:t>
            </a:r>
            <a:r>
              <a:rPr lang="en-US" sz="2400" dirty="0" smtClean="0"/>
              <a:t>the </a:t>
            </a:r>
            <a:r>
              <a:rPr lang="en-US" sz="2400" dirty="0"/>
              <a:t>necessary</a:t>
            </a:r>
            <a:r>
              <a:rPr lang="en-US" sz="2400" b="1" dirty="0"/>
              <a:t> basic training, </a:t>
            </a:r>
            <a:r>
              <a:rPr lang="en-US" sz="2400" dirty="0"/>
              <a:t>in particular with respect to international human rights law, the Union asylum </a:t>
            </a:r>
            <a:r>
              <a:rPr lang="en-US" sz="2400" i="1" dirty="0" err="1"/>
              <a:t>acquis</a:t>
            </a:r>
            <a:r>
              <a:rPr lang="en-US" sz="2400" dirty="0"/>
              <a:t> and interview techniques</a:t>
            </a:r>
            <a:r>
              <a:rPr lang="en-US" sz="2400" b="1" dirty="0" smtClean="0"/>
              <a:t>. </a:t>
            </a:r>
            <a:endParaRPr lang="en-US" sz="2400"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22</a:t>
            </a:fld>
            <a:endParaRPr lang="en-US"/>
          </a:p>
        </p:txBody>
      </p:sp>
    </p:spTree>
    <p:extLst>
      <p:ext uri="{BB962C8B-B14F-4D97-AF65-F5344CB8AC3E}">
        <p14:creationId xmlns:p14="http://schemas.microsoft.com/office/powerpoint/2010/main" val="2926829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smtClean="0">
                <a:solidFill>
                  <a:srgbClr val="3366FF"/>
                </a:solidFill>
              </a:rPr>
              <a:t>Subsequent applications</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199" y="1600200"/>
            <a:ext cx="8300265" cy="4525963"/>
          </a:xfrm>
        </p:spPr>
        <p:txBody>
          <a:bodyPr/>
          <a:lstStyle/>
          <a:p>
            <a:pPr marL="0" indent="0" algn="just">
              <a:buNone/>
            </a:pPr>
            <a:r>
              <a:rPr lang="en-US" b="1" dirty="0" smtClean="0"/>
              <a:t>Definition, </a:t>
            </a:r>
            <a:r>
              <a:rPr lang="en-US" dirty="0" smtClean="0"/>
              <a:t>Art. 2(q): </a:t>
            </a:r>
          </a:p>
          <a:p>
            <a:pPr marL="0" indent="0" algn="just">
              <a:buNone/>
            </a:pPr>
            <a:r>
              <a:rPr lang="en-US" i="1" dirty="0" smtClean="0"/>
              <a:t>A </a:t>
            </a:r>
            <a:r>
              <a:rPr lang="en-US" i="1" dirty="0"/>
              <a:t>further application </a:t>
            </a:r>
            <a:r>
              <a:rPr lang="en-US" i="1" dirty="0" smtClean="0"/>
              <a:t>made </a:t>
            </a:r>
            <a:r>
              <a:rPr lang="en-US" i="1" dirty="0"/>
              <a:t>after a final decision has been taken on a previous application, </a:t>
            </a:r>
            <a:r>
              <a:rPr lang="en-US" sz="2800" i="1" dirty="0" err="1" smtClean="0"/>
              <a:t>incl</a:t>
            </a:r>
            <a:r>
              <a:rPr lang="en-US" sz="2800" i="1" dirty="0" smtClean="0"/>
              <a:t> </a:t>
            </a:r>
            <a:r>
              <a:rPr lang="en-US" i="1" dirty="0" smtClean="0"/>
              <a:t>cases </a:t>
            </a:r>
            <a:r>
              <a:rPr lang="en-US" i="1" dirty="0"/>
              <a:t>where the applicant has </a:t>
            </a:r>
            <a:r>
              <a:rPr lang="en-US" b="1" i="1" dirty="0"/>
              <a:t>explicitly withdrawn </a:t>
            </a:r>
            <a:r>
              <a:rPr lang="en-US" i="1" dirty="0" smtClean="0"/>
              <a:t>application </a:t>
            </a:r>
            <a:r>
              <a:rPr lang="en-US" i="1" dirty="0"/>
              <a:t>and cases where the determining authority has</a:t>
            </a:r>
            <a:r>
              <a:rPr lang="en-US" b="1" i="1" dirty="0"/>
              <a:t> rejected an application following its implicit withdrawal </a:t>
            </a:r>
            <a:r>
              <a:rPr lang="en-US" i="1" dirty="0"/>
              <a:t>in accordance with </a:t>
            </a:r>
            <a:r>
              <a:rPr lang="en-US" i="1" dirty="0" smtClean="0"/>
              <a:t>Art 28(1</a:t>
            </a:r>
            <a:r>
              <a:rPr lang="en-US" i="1" dirty="0"/>
              <a:t>). </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23</a:t>
            </a:fld>
            <a:endParaRPr lang="en-US" dirty="0"/>
          </a:p>
        </p:txBody>
      </p:sp>
    </p:spTree>
    <p:extLst>
      <p:ext uri="{BB962C8B-B14F-4D97-AF65-F5344CB8AC3E}">
        <p14:creationId xmlns:p14="http://schemas.microsoft.com/office/powerpoint/2010/main" val="3266050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Border procedures</a:t>
            </a:r>
            <a:endParaRPr lang="en-US" b="1" dirty="0">
              <a:solidFill>
                <a:srgbClr val="3366FF"/>
              </a:solidFill>
            </a:endParaRPr>
          </a:p>
        </p:txBody>
      </p:sp>
      <p:sp>
        <p:nvSpPr>
          <p:cNvPr id="3" name="Content Placeholder 2"/>
          <p:cNvSpPr>
            <a:spLocks noGrp="1"/>
          </p:cNvSpPr>
          <p:nvPr>
            <p:ph idx="1"/>
          </p:nvPr>
        </p:nvSpPr>
        <p:spPr>
          <a:xfrm>
            <a:off x="251521" y="1313766"/>
            <a:ext cx="8595954" cy="4812398"/>
          </a:xfrm>
        </p:spPr>
        <p:txBody>
          <a:bodyPr/>
          <a:lstStyle/>
          <a:p>
            <a:pPr marL="0" indent="0" algn="just">
              <a:buNone/>
            </a:pPr>
            <a:r>
              <a:rPr lang="en-US" dirty="0" smtClean="0"/>
              <a:t>Art 43: </a:t>
            </a:r>
            <a:r>
              <a:rPr lang="en-US" sz="2800" dirty="0" smtClean="0"/>
              <a:t>Taking decisions at </a:t>
            </a:r>
            <a:r>
              <a:rPr lang="en-US" sz="2800" dirty="0"/>
              <a:t>the border or transit zones </a:t>
            </a:r>
            <a:r>
              <a:rPr lang="en-US" sz="2800" dirty="0" smtClean="0"/>
              <a:t>on</a:t>
            </a:r>
            <a:r>
              <a:rPr lang="en-US" sz="2800" dirty="0"/>
              <a:t>: </a:t>
            </a:r>
          </a:p>
          <a:p>
            <a:pPr algn="just">
              <a:buFont typeface="Wingdings" pitchFamily="2" charset="2"/>
              <a:buChar char="§"/>
            </a:pPr>
            <a:r>
              <a:rPr lang="en-US" sz="2400" b="1" i="1" dirty="0" smtClean="0"/>
              <a:t>Admissibility</a:t>
            </a:r>
            <a:r>
              <a:rPr lang="en-US" sz="2400" i="1" dirty="0" smtClean="0"/>
              <a:t>, </a:t>
            </a:r>
            <a:r>
              <a:rPr lang="en-US" sz="2400" i="1" dirty="0"/>
              <a:t>pursuant to Article </a:t>
            </a:r>
            <a:r>
              <a:rPr lang="en-US" sz="2400" i="1" dirty="0" smtClean="0"/>
              <a:t>33;  </a:t>
            </a:r>
            <a:endParaRPr lang="en-US" sz="2400" dirty="0"/>
          </a:p>
          <a:p>
            <a:pPr algn="just">
              <a:buFont typeface="Wingdings" pitchFamily="2" charset="2"/>
              <a:buChar char="§"/>
            </a:pPr>
            <a:r>
              <a:rPr lang="en-US" sz="2400" i="1" dirty="0" smtClean="0"/>
              <a:t>The </a:t>
            </a:r>
            <a:r>
              <a:rPr lang="en-US" sz="2400" i="1" dirty="0"/>
              <a:t>substance of an application </a:t>
            </a:r>
            <a:r>
              <a:rPr lang="en-US" sz="2400" i="1" dirty="0" smtClean="0"/>
              <a:t>in </a:t>
            </a:r>
            <a:r>
              <a:rPr lang="en-US" sz="2400" i="1" dirty="0"/>
              <a:t>a </a:t>
            </a:r>
            <a:r>
              <a:rPr lang="en-US" sz="2400" b="1" i="1" dirty="0"/>
              <a:t>procedure pursuant to Article 31(8). </a:t>
            </a:r>
            <a:endParaRPr lang="en-US" sz="2400" i="1" dirty="0" smtClean="0"/>
          </a:p>
          <a:p>
            <a:pPr algn="just">
              <a:buFont typeface="Wingdings" pitchFamily="2" charset="2"/>
              <a:buChar char="Ø"/>
            </a:pPr>
            <a:r>
              <a:rPr lang="en-US" sz="2400" b="1" i="1" dirty="0" smtClean="0"/>
              <a:t>Reasonable time; </a:t>
            </a:r>
            <a:r>
              <a:rPr lang="en-US" sz="2400" i="1" dirty="0" smtClean="0"/>
              <a:t>if no decision within </a:t>
            </a:r>
            <a:r>
              <a:rPr lang="en-US" sz="2400" b="1" i="1" dirty="0" smtClean="0"/>
              <a:t>4 weeks - </a:t>
            </a:r>
            <a:r>
              <a:rPr lang="en-US" sz="2400" i="1" dirty="0" smtClean="0"/>
              <a:t>entry </a:t>
            </a:r>
            <a:r>
              <a:rPr lang="en-US" sz="2400" i="1" dirty="0"/>
              <a:t>to the </a:t>
            </a:r>
            <a:r>
              <a:rPr lang="en-US" sz="2400" i="1" dirty="0" smtClean="0"/>
              <a:t>territory and channeling into other relevant procedure.</a:t>
            </a:r>
          </a:p>
          <a:p>
            <a:pPr algn="just">
              <a:buFont typeface="Wingdings" pitchFamily="2" charset="2"/>
              <a:buChar char="Ø"/>
            </a:pPr>
            <a:r>
              <a:rPr lang="en-US" sz="2400" b="1" dirty="0" smtClean="0"/>
              <a:t>Only </a:t>
            </a:r>
            <a:r>
              <a:rPr lang="en-US" sz="2400" b="1" dirty="0"/>
              <a:t>the DA </a:t>
            </a:r>
            <a:r>
              <a:rPr lang="en-US" sz="2400" dirty="0"/>
              <a:t>can examine the claim and interview the applicant on the substance of the application at the </a:t>
            </a:r>
            <a:r>
              <a:rPr lang="en-US" sz="2400" dirty="0" smtClean="0"/>
              <a:t>border  </a:t>
            </a:r>
            <a:endParaRPr lang="en-US" sz="2400" dirty="0"/>
          </a:p>
          <a:p>
            <a:pPr marL="0" indent="0" algn="just">
              <a:buNone/>
            </a:pPr>
            <a:r>
              <a:rPr lang="en-US" sz="2800" b="1" dirty="0" smtClean="0">
                <a:solidFill>
                  <a:srgbClr val="3366FF"/>
                </a:solidFill>
              </a:rPr>
              <a:t>NB! </a:t>
            </a:r>
            <a:r>
              <a:rPr lang="en-US" sz="2800" dirty="0" smtClean="0"/>
              <a:t>Art</a:t>
            </a:r>
            <a:r>
              <a:rPr lang="en-US" sz="2800" dirty="0"/>
              <a:t>. </a:t>
            </a:r>
            <a:r>
              <a:rPr lang="en-US" sz="2800" dirty="0" smtClean="0"/>
              <a:t>8(3c</a:t>
            </a:r>
            <a:r>
              <a:rPr lang="en-US" sz="2800" dirty="0"/>
              <a:t>) on detention &amp; Art. </a:t>
            </a:r>
            <a:r>
              <a:rPr lang="en-US" sz="2800" dirty="0" smtClean="0"/>
              <a:t>10(5</a:t>
            </a:r>
            <a:r>
              <a:rPr lang="en-US" sz="2800" dirty="0"/>
              <a:t>) of the recast </a:t>
            </a:r>
            <a:r>
              <a:rPr lang="en-US" sz="2800" dirty="0" smtClean="0"/>
              <a:t>RCD </a:t>
            </a:r>
            <a:endParaRPr lang="en-US" sz="2800"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24</a:t>
            </a:fld>
            <a:endParaRPr lang="en-US"/>
          </a:p>
        </p:txBody>
      </p:sp>
    </p:spTree>
    <p:extLst>
      <p:ext uri="{BB962C8B-B14F-4D97-AF65-F5344CB8AC3E}">
        <p14:creationId xmlns:p14="http://schemas.microsoft.com/office/powerpoint/2010/main" val="1895774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solidFill>
                  <a:srgbClr val="3366FF"/>
                </a:solidFill>
              </a:rPr>
              <a:t>Free legal information </a:t>
            </a:r>
            <a:br>
              <a:rPr lang="en-US" b="1" dirty="0" smtClean="0">
                <a:solidFill>
                  <a:srgbClr val="3366FF"/>
                </a:solidFill>
              </a:rPr>
            </a:br>
            <a:r>
              <a:rPr lang="en-US" b="1" dirty="0" smtClean="0">
                <a:solidFill>
                  <a:srgbClr val="3366FF"/>
                </a:solidFill>
              </a:rPr>
              <a:t>and assistance</a:t>
            </a:r>
            <a:endParaRPr lang="en-US" b="1" dirty="0">
              <a:solidFill>
                <a:srgbClr val="3366FF"/>
              </a:solidFill>
            </a:endParaRPr>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25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8800"/>
            <a:ext cx="9154078" cy="5251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542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a:solidFill>
                  <a:srgbClr val="3366FF"/>
                </a:solidFill>
              </a:rPr>
              <a:t>Free </a:t>
            </a:r>
            <a:r>
              <a:rPr lang="en-US" b="1" dirty="0" smtClean="0">
                <a:solidFill>
                  <a:srgbClr val="3366FF"/>
                </a:solidFill>
              </a:rPr>
              <a:t>legal information </a:t>
            </a:r>
            <a:endParaRPr lang="en-US" b="1" dirty="0">
              <a:solidFill>
                <a:srgbClr val="3366FF"/>
              </a:solidFill>
            </a:endParaRPr>
          </a:p>
        </p:txBody>
      </p:sp>
      <p:sp>
        <p:nvSpPr>
          <p:cNvPr id="11" name="Content Placeholder 10"/>
          <p:cNvSpPr>
            <a:spLocks noGrp="1"/>
          </p:cNvSpPr>
          <p:nvPr>
            <p:ph idx="1"/>
          </p:nvPr>
        </p:nvSpPr>
        <p:spPr>
          <a:xfrm>
            <a:off x="457200" y="1493785"/>
            <a:ext cx="8229600" cy="4905545"/>
          </a:xfrm>
        </p:spPr>
        <p:txBody>
          <a:bodyPr/>
          <a:lstStyle/>
          <a:p>
            <a:pPr lvl="0" algn="just"/>
            <a:r>
              <a:rPr lang="en-US" sz="3000" b="1" dirty="0"/>
              <a:t>Art. </a:t>
            </a:r>
            <a:r>
              <a:rPr lang="en-US" sz="3000" b="1" dirty="0" smtClean="0"/>
              <a:t>8 APD: </a:t>
            </a:r>
            <a:r>
              <a:rPr lang="en-US" sz="3000" dirty="0" smtClean="0"/>
              <a:t>Information </a:t>
            </a:r>
            <a:r>
              <a:rPr lang="en-US" sz="3000" dirty="0"/>
              <a:t>at border</a:t>
            </a:r>
            <a:r>
              <a:rPr lang="en-US" sz="3000" dirty="0" smtClean="0"/>
              <a:t>/ detention </a:t>
            </a:r>
            <a:endParaRPr lang="en-GB" sz="3000" dirty="0"/>
          </a:p>
          <a:p>
            <a:pPr algn="just"/>
            <a:r>
              <a:rPr lang="en-US" sz="3000" b="1" dirty="0"/>
              <a:t>Art. </a:t>
            </a:r>
            <a:r>
              <a:rPr lang="en-US" sz="3000" b="1" dirty="0" smtClean="0"/>
              <a:t>12 APD</a:t>
            </a:r>
            <a:r>
              <a:rPr lang="en-GB" sz="3000" dirty="0" smtClean="0"/>
              <a:t>: </a:t>
            </a:r>
            <a:r>
              <a:rPr lang="en-US" sz="3000" dirty="0" smtClean="0"/>
              <a:t>Information about rights/ obligations during the procedure </a:t>
            </a:r>
          </a:p>
          <a:p>
            <a:pPr algn="just"/>
            <a:r>
              <a:rPr lang="en-US" sz="3000" b="1" dirty="0"/>
              <a:t>Art. </a:t>
            </a:r>
            <a:r>
              <a:rPr lang="en-US" sz="3000" b="1" dirty="0" smtClean="0"/>
              <a:t>19 APD</a:t>
            </a:r>
            <a:r>
              <a:rPr lang="en-US" sz="3000" dirty="0" smtClean="0"/>
              <a:t>: Legal and procedural information free of charge at first instance </a:t>
            </a:r>
            <a:r>
              <a:rPr lang="en-US" sz="3000" b="1" dirty="0" smtClean="0">
                <a:solidFill>
                  <a:srgbClr val="3366FF"/>
                </a:solidFill>
              </a:rPr>
              <a:t>NB! Subject to conditions - </a:t>
            </a:r>
            <a:r>
              <a:rPr lang="en-US" sz="3000" b="1" i="1" dirty="0" smtClean="0">
                <a:solidFill>
                  <a:srgbClr val="3366FF"/>
                </a:solidFill>
              </a:rPr>
              <a:t>Art 21</a:t>
            </a:r>
          </a:p>
          <a:p>
            <a:pPr algn="just"/>
            <a:r>
              <a:rPr lang="en-US" sz="3000" b="1" dirty="0" smtClean="0">
                <a:solidFill>
                  <a:srgbClr val="000000"/>
                </a:solidFill>
              </a:rPr>
              <a:t>Art. 5(1) RCD/ Art 26(2) of the Dublin Regulation</a:t>
            </a:r>
            <a:r>
              <a:rPr lang="en-US" sz="3000" dirty="0" smtClean="0">
                <a:solidFill>
                  <a:srgbClr val="000000"/>
                </a:solidFill>
              </a:rPr>
              <a:t>: Duty </a:t>
            </a:r>
            <a:r>
              <a:rPr lang="en-US" sz="3000" dirty="0">
                <a:solidFill>
                  <a:srgbClr val="000000"/>
                </a:solidFill>
              </a:rPr>
              <a:t>to inform about </a:t>
            </a:r>
            <a:r>
              <a:rPr lang="en-US" sz="3000" dirty="0" smtClean="0">
                <a:solidFill>
                  <a:srgbClr val="000000"/>
                </a:solidFill>
              </a:rPr>
              <a:t>NGOs </a:t>
            </a:r>
            <a:r>
              <a:rPr lang="en-US" sz="3000" dirty="0">
                <a:solidFill>
                  <a:srgbClr val="000000"/>
                </a:solidFill>
              </a:rPr>
              <a:t>that provide specific legal </a:t>
            </a:r>
            <a:r>
              <a:rPr lang="en-US" sz="3000" dirty="0" smtClean="0">
                <a:solidFill>
                  <a:srgbClr val="000000"/>
                </a:solidFill>
              </a:rPr>
              <a:t>assistance </a:t>
            </a:r>
            <a:endParaRPr lang="en-GB" sz="3000" i="1" dirty="0" smtClean="0">
              <a:solidFill>
                <a:srgbClr val="000000"/>
              </a:solidFill>
            </a:endParaRPr>
          </a:p>
        </p:txBody>
      </p:sp>
      <p:sp>
        <p:nvSpPr>
          <p:cNvPr id="3" name="Slide Number Placeholder 2"/>
          <p:cNvSpPr>
            <a:spLocks noGrp="1"/>
          </p:cNvSpPr>
          <p:nvPr>
            <p:ph type="sldNum" sz="quarter" idx="12"/>
          </p:nvPr>
        </p:nvSpPr>
        <p:spPr/>
        <p:txBody>
          <a:bodyPr/>
          <a:lstStyle/>
          <a:p>
            <a:pPr>
              <a:defRPr/>
            </a:pPr>
            <a:fld id="{2A112CC3-A269-472E-8A41-9C571EC3F3DE}" type="slidenum">
              <a:rPr lang="en-US" smtClean="0"/>
              <a:pPr>
                <a:defRPr/>
              </a:pPr>
              <a:t>26</a:t>
            </a:fld>
            <a:endParaRPr lang="en-US" dirty="0"/>
          </a:p>
        </p:txBody>
      </p:sp>
    </p:spTree>
    <p:extLst>
      <p:ext uri="{BB962C8B-B14F-4D97-AF65-F5344CB8AC3E}">
        <p14:creationId xmlns:p14="http://schemas.microsoft.com/office/powerpoint/2010/main" val="37423057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3366FF"/>
                </a:solidFill>
              </a:rPr>
              <a:t>Free legal assistance </a:t>
            </a:r>
            <a:endParaRPr lang="en-US" b="1" dirty="0">
              <a:solidFill>
                <a:srgbClr val="3366FF"/>
              </a:solidFill>
            </a:endParaRPr>
          </a:p>
        </p:txBody>
      </p:sp>
      <p:sp>
        <p:nvSpPr>
          <p:cNvPr id="5" name="Content Placeholder 4"/>
          <p:cNvSpPr>
            <a:spLocks noGrp="1"/>
          </p:cNvSpPr>
          <p:nvPr>
            <p:ph idx="1"/>
          </p:nvPr>
        </p:nvSpPr>
        <p:spPr>
          <a:xfrm>
            <a:off x="457200" y="1600200"/>
            <a:ext cx="8229600" cy="4619110"/>
          </a:xfrm>
        </p:spPr>
        <p:txBody>
          <a:bodyPr/>
          <a:lstStyle/>
          <a:p>
            <a:pPr algn="just"/>
            <a:r>
              <a:rPr lang="en-US" sz="2600" b="1" dirty="0" smtClean="0"/>
              <a:t>Art 9(6) RCD</a:t>
            </a:r>
            <a:r>
              <a:rPr lang="en-US" sz="2600" dirty="0" smtClean="0"/>
              <a:t>: In cases of a judicial review of the </a:t>
            </a:r>
            <a:r>
              <a:rPr lang="en-US" sz="2600" b="1" dirty="0" smtClean="0">
                <a:solidFill>
                  <a:srgbClr val="C00000"/>
                </a:solidFill>
              </a:rPr>
              <a:t>detention</a:t>
            </a:r>
            <a:r>
              <a:rPr lang="en-US" sz="2600" dirty="0" smtClean="0"/>
              <a:t> order;</a:t>
            </a:r>
          </a:p>
          <a:p>
            <a:pPr algn="just"/>
            <a:r>
              <a:rPr lang="en-US" sz="2600" b="1" dirty="0" smtClean="0"/>
              <a:t>Art 26(2) RCD: </a:t>
            </a:r>
            <a:r>
              <a:rPr lang="en-US" sz="2600" dirty="0" smtClean="0"/>
              <a:t>for appealing decisions </a:t>
            </a:r>
            <a:r>
              <a:rPr lang="en-US" sz="2600" dirty="0"/>
              <a:t>relating to the </a:t>
            </a:r>
            <a:r>
              <a:rPr lang="en-US" sz="2600" b="1" dirty="0">
                <a:solidFill>
                  <a:srgbClr val="C00000"/>
                </a:solidFill>
              </a:rPr>
              <a:t>granting, withdrawal or reduction of </a:t>
            </a:r>
            <a:r>
              <a:rPr lang="en-US" sz="2600" b="1" dirty="0" smtClean="0">
                <a:solidFill>
                  <a:srgbClr val="C00000"/>
                </a:solidFill>
              </a:rPr>
              <a:t>benefits</a:t>
            </a:r>
            <a:r>
              <a:rPr lang="en-US" sz="2600" dirty="0" smtClean="0"/>
              <a:t>, </a:t>
            </a:r>
            <a:r>
              <a:rPr lang="en-US" sz="2600" i="1" dirty="0" smtClean="0"/>
              <a:t>also</a:t>
            </a:r>
            <a:r>
              <a:rPr lang="en-US" sz="2600" dirty="0" smtClean="0"/>
              <a:t> limitation of the freedom of movement (Art 7);</a:t>
            </a:r>
          </a:p>
          <a:p>
            <a:pPr algn="just"/>
            <a:r>
              <a:rPr lang="en-US" sz="2600" b="1" dirty="0" smtClean="0"/>
              <a:t>Art. 20 APD</a:t>
            </a:r>
            <a:r>
              <a:rPr lang="en-GB" sz="2600" dirty="0" smtClean="0"/>
              <a:t>: </a:t>
            </a:r>
            <a:r>
              <a:rPr lang="en-US" sz="2600" dirty="0" smtClean="0"/>
              <a:t>Free legal assistance and representation in </a:t>
            </a:r>
            <a:r>
              <a:rPr lang="en-US" sz="2600" b="1" dirty="0" smtClean="0">
                <a:solidFill>
                  <a:srgbClr val="C00000"/>
                </a:solidFill>
              </a:rPr>
              <a:t>appeals procedures </a:t>
            </a:r>
            <a:r>
              <a:rPr lang="en-US" sz="2600" dirty="0" smtClean="0">
                <a:solidFill>
                  <a:srgbClr val="000000"/>
                </a:solidFill>
              </a:rPr>
              <a:t>on</a:t>
            </a:r>
            <a:r>
              <a:rPr lang="en-US" sz="2600" b="1" dirty="0" smtClean="0">
                <a:solidFill>
                  <a:srgbClr val="000000"/>
                </a:solidFill>
              </a:rPr>
              <a:t> </a:t>
            </a:r>
            <a:r>
              <a:rPr lang="en-US" sz="2600" dirty="0" smtClean="0">
                <a:solidFill>
                  <a:srgbClr val="000000"/>
                </a:solidFill>
              </a:rPr>
              <a:t>asylum decisions, </a:t>
            </a:r>
            <a:r>
              <a:rPr lang="en-US" sz="2600" i="1" dirty="0" err="1" smtClean="0">
                <a:solidFill>
                  <a:srgbClr val="000000"/>
                </a:solidFill>
              </a:rPr>
              <a:t>incl</a:t>
            </a:r>
            <a:r>
              <a:rPr lang="en-US" sz="2600" dirty="0" smtClean="0">
                <a:solidFill>
                  <a:srgbClr val="000000"/>
                </a:solidFill>
              </a:rPr>
              <a:t> Art 46(7a);</a:t>
            </a:r>
          </a:p>
          <a:p>
            <a:pPr algn="just"/>
            <a:r>
              <a:rPr lang="en-US" sz="2600" b="1" dirty="0"/>
              <a:t>Art 27(6</a:t>
            </a:r>
            <a:r>
              <a:rPr lang="en-US" sz="2600" b="1" dirty="0" smtClean="0"/>
              <a:t>) of the Dublin Regulation</a:t>
            </a:r>
            <a:r>
              <a:rPr lang="en-US" sz="2600" dirty="0" smtClean="0"/>
              <a:t>: </a:t>
            </a:r>
            <a:r>
              <a:rPr lang="en-US" sz="2600" dirty="0"/>
              <a:t>for appealing </a:t>
            </a:r>
            <a:r>
              <a:rPr lang="en-US" sz="2600" dirty="0" smtClean="0"/>
              <a:t>transfer to another MS</a:t>
            </a:r>
            <a:endParaRPr lang="en-US" sz="2600" dirty="0"/>
          </a:p>
          <a:p>
            <a:pPr algn="just"/>
            <a:endParaRPr lang="en-US" sz="2400" dirty="0" smtClean="0">
              <a:solidFill>
                <a:srgbClr val="000000"/>
              </a:solidFill>
            </a:endParaRPr>
          </a:p>
          <a:p>
            <a:pPr marL="0" indent="0" algn="just">
              <a:buNone/>
            </a:pPr>
            <a:endParaRPr lang="en-US" dirty="0" smtClean="0"/>
          </a:p>
        </p:txBody>
      </p:sp>
      <p:sp>
        <p:nvSpPr>
          <p:cNvPr id="3" name="Slide Number Placeholder 2"/>
          <p:cNvSpPr>
            <a:spLocks noGrp="1"/>
          </p:cNvSpPr>
          <p:nvPr>
            <p:ph type="sldNum" sz="quarter" idx="12"/>
          </p:nvPr>
        </p:nvSpPr>
        <p:spPr/>
        <p:txBody>
          <a:bodyPr/>
          <a:lstStyle/>
          <a:p>
            <a:pPr>
              <a:defRPr/>
            </a:pPr>
            <a:fld id="{2A112CC3-A269-472E-8A41-9C571EC3F3DE}" type="slidenum">
              <a:rPr lang="en-US" smtClean="0"/>
              <a:pPr>
                <a:defRPr/>
              </a:pPr>
              <a:t>27</a:t>
            </a:fld>
            <a:endParaRPr lang="en-US" dirty="0"/>
          </a:p>
        </p:txBody>
      </p:sp>
    </p:spTree>
    <p:extLst>
      <p:ext uri="{BB962C8B-B14F-4D97-AF65-F5344CB8AC3E}">
        <p14:creationId xmlns:p14="http://schemas.microsoft.com/office/powerpoint/2010/main" val="23207647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1"/>
            <a:ext cx="8229600" cy="720080"/>
          </a:xfrm>
        </p:spPr>
        <p:txBody>
          <a:bodyPr/>
          <a:lstStyle/>
          <a:p>
            <a:r>
              <a:rPr lang="en-US" b="1" dirty="0" smtClean="0">
                <a:solidFill>
                  <a:srgbClr val="3366FF"/>
                </a:solidFill>
              </a:rPr>
              <a:t>Reception of asylum-seekers</a:t>
            </a:r>
            <a:endParaRPr lang="en-US" b="1" dirty="0">
              <a:solidFill>
                <a:srgbClr val="3366FF"/>
              </a:solidFill>
            </a:endParaRPr>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solidFill>
                  <a:schemeClr val="bg1"/>
                </a:solidFill>
              </a:rPr>
              <a:pPr>
                <a:defRPr/>
              </a:pPr>
              <a:t>28</a:t>
            </a:fld>
            <a:endParaRPr lang="en-US" dirty="0">
              <a:solidFill>
                <a:schemeClr val="bg1"/>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88740"/>
            <a:ext cx="9144002" cy="5769260"/>
          </a:xfrm>
        </p:spPr>
      </p:pic>
    </p:spTree>
    <p:extLst>
      <p:ext uri="{BB962C8B-B14F-4D97-AF65-F5344CB8AC3E}">
        <p14:creationId xmlns:p14="http://schemas.microsoft.com/office/powerpoint/2010/main" val="3440762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8313" y="1"/>
            <a:ext cx="8229600" cy="908720"/>
          </a:xfrm>
        </p:spPr>
        <p:txBody>
          <a:bodyPr/>
          <a:lstStyle/>
          <a:p>
            <a:r>
              <a:rPr lang="en-US" altLang="nl-NL" sz="4000" b="1" dirty="0" smtClean="0">
                <a:solidFill>
                  <a:srgbClr val="3366FF"/>
                </a:solidFill>
              </a:rPr>
              <a:t>Art 17 RCD recast:</a:t>
            </a:r>
            <a:endParaRPr lang="en-GB" altLang="nl-NL" sz="4000" b="1" dirty="0" smtClean="0">
              <a:solidFill>
                <a:srgbClr val="3366FF"/>
              </a:solidFill>
            </a:endParaRPr>
          </a:p>
        </p:txBody>
      </p:sp>
      <p:sp>
        <p:nvSpPr>
          <p:cNvPr id="21507" name="Content Placeholder 2"/>
          <p:cNvSpPr>
            <a:spLocks noGrp="1"/>
          </p:cNvSpPr>
          <p:nvPr>
            <p:ph idx="1"/>
          </p:nvPr>
        </p:nvSpPr>
        <p:spPr>
          <a:xfrm>
            <a:off x="161510" y="908721"/>
            <a:ext cx="8685965" cy="5615904"/>
          </a:xfrm>
        </p:spPr>
        <p:txBody>
          <a:bodyPr/>
          <a:lstStyle/>
          <a:p>
            <a:pPr algn="just"/>
            <a:r>
              <a:rPr lang="en-US" altLang="nl-NL" sz="2800" dirty="0" smtClean="0"/>
              <a:t>No longer ‘’minimum standards’’, but </a:t>
            </a:r>
            <a:r>
              <a:rPr lang="en-US" altLang="nl-NL" sz="2800" b="1" dirty="0">
                <a:solidFill>
                  <a:srgbClr val="C00000"/>
                </a:solidFill>
              </a:rPr>
              <a:t>adequate standard of </a:t>
            </a:r>
            <a:r>
              <a:rPr lang="en-US" altLang="nl-NL" sz="2800" b="1" dirty="0" smtClean="0">
                <a:solidFill>
                  <a:srgbClr val="C00000"/>
                </a:solidFill>
              </a:rPr>
              <a:t>living</a:t>
            </a:r>
            <a:r>
              <a:rPr lang="en-US" altLang="nl-NL" sz="2800" dirty="0" smtClean="0"/>
              <a:t>, </a:t>
            </a:r>
            <a:r>
              <a:rPr lang="en-US" altLang="nl-NL" sz="2800" i="1" dirty="0" smtClean="0"/>
              <a:t>incl.</a:t>
            </a:r>
            <a:r>
              <a:rPr lang="en-US" altLang="nl-NL" sz="2800" dirty="0" smtClean="0"/>
              <a:t> for </a:t>
            </a:r>
            <a:r>
              <a:rPr lang="en-US" altLang="nl-NL" sz="2800" i="1" dirty="0"/>
              <a:t>vulnerable applicants </a:t>
            </a:r>
            <a:r>
              <a:rPr lang="en-US" altLang="nl-NL" sz="2800" dirty="0"/>
              <a:t>and </a:t>
            </a:r>
            <a:r>
              <a:rPr lang="en-US" altLang="nl-NL" sz="2800" i="1" dirty="0" smtClean="0"/>
              <a:t>in detention</a:t>
            </a:r>
          </a:p>
          <a:p>
            <a:pPr algn="just"/>
            <a:r>
              <a:rPr lang="en-US" altLang="nl-NL" sz="2800" dirty="0" smtClean="0"/>
              <a:t>Available </a:t>
            </a:r>
            <a:r>
              <a:rPr lang="en-US" altLang="nl-NL" sz="2800" dirty="0"/>
              <a:t>from point of </a:t>
            </a:r>
            <a:r>
              <a:rPr lang="en-US" altLang="nl-NL" sz="2800" b="1" u="sng" dirty="0">
                <a:solidFill>
                  <a:srgbClr val="C00000"/>
                </a:solidFill>
              </a:rPr>
              <a:t>making</a:t>
            </a:r>
            <a:r>
              <a:rPr lang="en-US" altLang="nl-NL" sz="2800" dirty="0"/>
              <a:t> the </a:t>
            </a:r>
            <a:r>
              <a:rPr lang="en-US" altLang="nl-NL" sz="2800" dirty="0" smtClean="0"/>
              <a:t>application (</a:t>
            </a:r>
            <a:r>
              <a:rPr lang="en-US" altLang="nl-NL" sz="2800" b="1" i="1" dirty="0" err="1" smtClean="0"/>
              <a:t>Cimade</a:t>
            </a:r>
            <a:r>
              <a:rPr lang="en-US" altLang="nl-NL" sz="2800" b="1" i="1" dirty="0" smtClean="0"/>
              <a:t> </a:t>
            </a:r>
            <a:r>
              <a:rPr lang="en-US" altLang="nl-NL" sz="2800" b="1" i="1" dirty="0"/>
              <a:t>and </a:t>
            </a:r>
            <a:r>
              <a:rPr lang="en-US" altLang="nl-NL" sz="2800" b="1" i="1" dirty="0" smtClean="0"/>
              <a:t>GISTI</a:t>
            </a:r>
            <a:r>
              <a:rPr lang="en-US" altLang="nl-NL" sz="2800" i="1" dirty="0" smtClean="0"/>
              <a:t>)</a:t>
            </a:r>
            <a:endParaRPr lang="en-US" altLang="nl-NL" sz="2800" dirty="0"/>
          </a:p>
          <a:p>
            <a:endParaRPr lang="en-US" altLang="nl-NL" sz="800" b="1" i="1" dirty="0" smtClean="0"/>
          </a:p>
          <a:p>
            <a:pPr algn="just">
              <a:buFont typeface="Wingdings" pitchFamily="2" charset="2"/>
              <a:buChar char="Ø"/>
            </a:pPr>
            <a:r>
              <a:rPr lang="en-US" altLang="nl-NL" sz="2800" b="1" i="1" dirty="0" smtClean="0"/>
              <a:t>M.S.S. v. Belgium and Greece</a:t>
            </a:r>
            <a:r>
              <a:rPr lang="en-US" altLang="nl-NL" sz="2400" dirty="0" smtClean="0"/>
              <a:t>: positive obligation to provide accommodation + decent material conditions</a:t>
            </a:r>
            <a:endParaRPr lang="en-GB" altLang="nl-NL" sz="2400" dirty="0" smtClean="0"/>
          </a:p>
          <a:p>
            <a:pPr algn="just">
              <a:buFont typeface="Wingdings" pitchFamily="2" charset="2"/>
              <a:buChar char="Ø"/>
            </a:pPr>
            <a:r>
              <a:rPr lang="en-US" altLang="nl-NL" sz="2800" b="1" dirty="0" err="1" smtClean="0"/>
              <a:t>Saciri</a:t>
            </a:r>
            <a:r>
              <a:rPr lang="en-US" altLang="nl-NL" sz="2800" b="1" dirty="0" smtClean="0"/>
              <a:t> v. Belgium: </a:t>
            </a:r>
            <a:r>
              <a:rPr lang="en-US" altLang="nl-NL" sz="2400" dirty="0" smtClean="0"/>
              <a:t>the amount of the </a:t>
            </a:r>
            <a:r>
              <a:rPr lang="en-US" altLang="nl-NL" sz="2400" i="1" dirty="0" smtClean="0"/>
              <a:t>financial aid</a:t>
            </a:r>
            <a:r>
              <a:rPr lang="en-US" altLang="nl-NL" sz="2400" dirty="0" smtClean="0"/>
              <a:t> granted must be sufficient to ensure a </a:t>
            </a:r>
            <a:r>
              <a:rPr lang="en-US" altLang="nl-NL" sz="2400" i="1" dirty="0" smtClean="0"/>
              <a:t>standard of living adequate</a:t>
            </a:r>
            <a:r>
              <a:rPr lang="en-US" altLang="nl-NL" sz="2400" dirty="0" smtClean="0"/>
              <a:t> for the health of applicants and capable of ensuring their subsistence guaranteeing the best interests of the child and family unity</a:t>
            </a:r>
            <a:endParaRPr lang="en-GB" altLang="nl-NL" sz="2400" dirty="0" smtClean="0"/>
          </a:p>
          <a:p>
            <a:endParaRPr lang="en-GB" altLang="nl-NL" dirty="0" smtClean="0"/>
          </a:p>
        </p:txBody>
      </p:sp>
    </p:spTree>
    <p:extLst>
      <p:ext uri="{BB962C8B-B14F-4D97-AF65-F5344CB8AC3E}">
        <p14:creationId xmlns:p14="http://schemas.microsoft.com/office/powerpoint/2010/main" val="610038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fld id="{0CCAC02E-335D-4573-8A73-654D280BBC9A}" type="slidenum">
              <a:rPr lang="en-US" b="0" smtClean="0"/>
              <a:pPr/>
              <a:t>3</a:t>
            </a:fld>
            <a:endParaRPr lang="en-US" b="0" smtClean="0"/>
          </a:p>
        </p:txBody>
      </p:sp>
      <p:sp>
        <p:nvSpPr>
          <p:cNvPr id="5123" name="Rectangle 2"/>
          <p:cNvSpPr>
            <a:spLocks noGrp="1" noChangeArrowheads="1"/>
          </p:cNvSpPr>
          <p:nvPr>
            <p:ph type="title"/>
          </p:nvPr>
        </p:nvSpPr>
        <p:spPr/>
        <p:txBody>
          <a:bodyPr/>
          <a:lstStyle/>
          <a:p>
            <a:pPr eaLnBrk="1" hangingPunct="1"/>
            <a:r>
              <a:rPr lang="en-US" sz="3600" b="1" u="sng" dirty="0" smtClean="0">
                <a:solidFill>
                  <a:srgbClr val="3366FF"/>
                </a:solidFill>
              </a:rPr>
              <a:t>Treaty of Amsterdam, 1999 (TEC) (2)</a:t>
            </a:r>
          </a:p>
        </p:txBody>
      </p:sp>
      <p:sp>
        <p:nvSpPr>
          <p:cNvPr id="325635" name="Rectangle 3"/>
          <p:cNvSpPr>
            <a:spLocks noGrp="1" noChangeArrowheads="1"/>
          </p:cNvSpPr>
          <p:nvPr>
            <p:ph type="body" idx="1"/>
          </p:nvPr>
        </p:nvSpPr>
        <p:spPr>
          <a:xfrm>
            <a:off x="395288" y="1449387"/>
            <a:ext cx="8229600" cy="5084957"/>
          </a:xfrm>
          <a:solidFill>
            <a:schemeClr val="bg1"/>
          </a:solidFill>
          <a:ln>
            <a:solidFill>
              <a:schemeClr val="tx1"/>
            </a:solidFill>
            <a:miter lim="800000"/>
            <a:headEnd/>
            <a:tailEnd/>
          </a:ln>
        </p:spPr>
        <p:txBody>
          <a:bodyPr/>
          <a:lstStyle/>
          <a:p>
            <a:pPr algn="just" eaLnBrk="1" hangingPunct="1">
              <a:lnSpc>
                <a:spcPct val="80000"/>
              </a:lnSpc>
            </a:pPr>
            <a:r>
              <a:rPr lang="en-US" sz="2600" dirty="0" smtClean="0">
                <a:latin typeface="+mj-lt"/>
                <a:cs typeface="Times New Roman" pitchFamily="18" charset="0"/>
              </a:rPr>
              <a:t>Art. 63: basis for Community asylum instruments: ‘</a:t>
            </a:r>
            <a:r>
              <a:rPr lang="en-US" sz="2600" i="1" dirty="0" smtClean="0">
                <a:latin typeface="+mj-lt"/>
                <a:cs typeface="Times New Roman" pitchFamily="18" charset="0"/>
              </a:rPr>
              <a:t>The Council.. shall… adopt</a:t>
            </a:r>
            <a:r>
              <a:rPr lang="en-US" sz="2600" dirty="0" smtClean="0">
                <a:latin typeface="+mj-lt"/>
                <a:cs typeface="Times New Roman" pitchFamily="18" charset="0"/>
              </a:rPr>
              <a:t> </a:t>
            </a:r>
            <a:r>
              <a:rPr lang="en-US" sz="2600" i="1" dirty="0" smtClean="0">
                <a:latin typeface="+mj-lt"/>
                <a:cs typeface="Times New Roman" pitchFamily="18" charset="0"/>
              </a:rPr>
              <a:t>measures on asylum </a:t>
            </a:r>
            <a:r>
              <a:rPr lang="en-US" sz="2600" b="1" i="1" dirty="0" smtClean="0">
                <a:latin typeface="+mj-lt"/>
                <a:cs typeface="Times New Roman" pitchFamily="18" charset="0"/>
              </a:rPr>
              <a:t>in accordance with Geneva Convention… </a:t>
            </a:r>
            <a:r>
              <a:rPr lang="en-US" sz="2600" i="1" dirty="0" smtClean="0">
                <a:latin typeface="+mj-lt"/>
                <a:cs typeface="Times New Roman" pitchFamily="18" charset="0"/>
              </a:rPr>
              <a:t>and other relevant treaties…’</a:t>
            </a:r>
          </a:p>
          <a:p>
            <a:pPr marL="0" indent="0" algn="just" eaLnBrk="1" hangingPunct="1">
              <a:lnSpc>
                <a:spcPct val="80000"/>
              </a:lnSpc>
              <a:buNone/>
            </a:pPr>
            <a:endParaRPr lang="en-US" sz="800" dirty="0" smtClean="0">
              <a:latin typeface="+mj-lt"/>
              <a:cs typeface="Times New Roman" pitchFamily="18" charset="0"/>
            </a:endParaRPr>
          </a:p>
          <a:p>
            <a:pPr algn="just" eaLnBrk="1" hangingPunct="1">
              <a:lnSpc>
                <a:spcPct val="80000"/>
              </a:lnSpc>
            </a:pPr>
            <a:r>
              <a:rPr lang="en-US" sz="2600" dirty="0" smtClean="0">
                <a:latin typeface="+mj-lt"/>
                <a:cs typeface="Times New Roman" pitchFamily="18" charset="0"/>
              </a:rPr>
              <a:t>Legislation setting </a:t>
            </a:r>
            <a:r>
              <a:rPr lang="en-US" sz="2600" b="1" dirty="0" smtClean="0">
                <a:solidFill>
                  <a:schemeClr val="accent2"/>
                </a:solidFill>
                <a:latin typeface="+mj-lt"/>
                <a:cs typeface="Times New Roman" pitchFamily="18" charset="0"/>
              </a:rPr>
              <a:t>common minimum standards </a:t>
            </a:r>
            <a:r>
              <a:rPr lang="en-US" sz="2600" dirty="0" smtClean="0">
                <a:latin typeface="+mj-lt"/>
                <a:cs typeface="Times New Roman" pitchFamily="18" charset="0"/>
              </a:rPr>
              <a:t>required for:</a:t>
            </a:r>
          </a:p>
          <a:p>
            <a:pPr lvl="1" algn="just" eaLnBrk="1" hangingPunct="1">
              <a:lnSpc>
                <a:spcPct val="80000"/>
              </a:lnSpc>
            </a:pPr>
            <a:r>
              <a:rPr lang="en-US" sz="2000" dirty="0" smtClean="0">
                <a:latin typeface="+mj-lt"/>
                <a:cs typeface="Times New Roman" pitchFamily="18" charset="0"/>
              </a:rPr>
              <a:t>Asylum Procedures</a:t>
            </a:r>
          </a:p>
          <a:p>
            <a:pPr lvl="1" algn="just" eaLnBrk="1" hangingPunct="1">
              <a:lnSpc>
                <a:spcPct val="80000"/>
              </a:lnSpc>
            </a:pPr>
            <a:r>
              <a:rPr lang="en-US" sz="2000" dirty="0" smtClean="0">
                <a:latin typeface="+mj-lt"/>
                <a:cs typeface="Times New Roman" pitchFamily="18" charset="0"/>
              </a:rPr>
              <a:t>Reception</a:t>
            </a:r>
          </a:p>
          <a:p>
            <a:pPr lvl="1" algn="just" eaLnBrk="1" hangingPunct="1">
              <a:lnSpc>
                <a:spcPct val="80000"/>
              </a:lnSpc>
            </a:pPr>
            <a:r>
              <a:rPr lang="en-US" sz="2000" dirty="0" smtClean="0">
                <a:latin typeface="+mj-lt"/>
                <a:cs typeface="Times New Roman" pitchFamily="18" charset="0"/>
              </a:rPr>
              <a:t>Criteria for refugee/complementary protection (“Qualification”)</a:t>
            </a:r>
          </a:p>
          <a:p>
            <a:pPr lvl="1" algn="just" eaLnBrk="1" hangingPunct="1">
              <a:lnSpc>
                <a:spcPct val="80000"/>
              </a:lnSpc>
            </a:pPr>
            <a:r>
              <a:rPr lang="en-US" sz="2000" dirty="0" smtClean="0">
                <a:latin typeface="+mj-lt"/>
                <a:cs typeface="Times New Roman" pitchFamily="18" charset="0"/>
              </a:rPr>
              <a:t>Temporary protection</a:t>
            </a:r>
          </a:p>
          <a:p>
            <a:pPr lvl="1" algn="just" eaLnBrk="1" hangingPunct="1">
              <a:lnSpc>
                <a:spcPct val="80000"/>
              </a:lnSpc>
            </a:pPr>
            <a:r>
              <a:rPr lang="en-GB" sz="2000" dirty="0" smtClean="0">
                <a:latin typeface="+mj-lt"/>
                <a:cs typeface="Times New Roman" pitchFamily="18" charset="0"/>
              </a:rPr>
              <a:t>Allocation of responsibility for asylum claims (Dublin Regulation)</a:t>
            </a:r>
            <a:endParaRPr lang="en-US" sz="2400" dirty="0" smtClean="0">
              <a:latin typeface="+mj-lt"/>
              <a:cs typeface="Times New Roman" pitchFamily="18" charset="0"/>
            </a:endParaRPr>
          </a:p>
          <a:p>
            <a:pPr algn="just" eaLnBrk="1" hangingPunct="1">
              <a:lnSpc>
                <a:spcPct val="80000"/>
              </a:lnSpc>
            </a:pPr>
            <a:r>
              <a:rPr lang="en-US" sz="2600" dirty="0" smtClean="0">
                <a:latin typeface="+mj-lt"/>
                <a:cs typeface="Times New Roman" pitchFamily="18" charset="0"/>
              </a:rPr>
              <a:t>Declaration 17 requires ‘</a:t>
            </a:r>
            <a:r>
              <a:rPr lang="en-US" sz="2600" b="1" dirty="0" smtClean="0">
                <a:solidFill>
                  <a:schemeClr val="accent2"/>
                </a:solidFill>
                <a:latin typeface="+mj-lt"/>
                <a:cs typeface="Times New Roman" pitchFamily="18" charset="0"/>
              </a:rPr>
              <a:t>consultations (to) be established with UNHCR ..on matters relating to asylum policy’</a:t>
            </a:r>
            <a:endParaRPr lang="en-US" sz="2600" dirty="0" smtClean="0">
              <a:solidFill>
                <a:schemeClr val="accent2"/>
              </a:solidFill>
              <a:latin typeface="+mj-lt"/>
              <a:cs typeface="Times New Roman" pitchFamily="18" charset="0"/>
            </a:endParaRPr>
          </a:p>
          <a:p>
            <a:pPr lvl="1" eaLnBrk="1" hangingPunct="1">
              <a:lnSpc>
                <a:spcPct val="80000"/>
              </a:lnSpc>
            </a:pPr>
            <a:endParaRPr lang="en-US" sz="2000" dirty="0" smtClean="0"/>
          </a:p>
          <a:p>
            <a:pPr eaLnBrk="1" hangingPunct="1">
              <a:lnSpc>
                <a:spcPct val="80000"/>
              </a:lnSpc>
              <a:buFontTx/>
              <a:buNone/>
            </a:pPr>
            <a:endParaRPr lang="en-US" sz="2400" dirty="0" smtClean="0"/>
          </a:p>
        </p:txBody>
      </p:sp>
    </p:spTree>
    <p:extLst>
      <p:ext uri="{BB962C8B-B14F-4D97-AF65-F5344CB8AC3E}">
        <p14:creationId xmlns:p14="http://schemas.microsoft.com/office/powerpoint/2010/main" val="924868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5635">
                                            <p:bg/>
                                          </p:spTgt>
                                        </p:tgtEl>
                                        <p:attrNameLst>
                                          <p:attrName>style.visibility</p:attrName>
                                        </p:attrNameLst>
                                      </p:cBhvr>
                                      <p:to>
                                        <p:strVal val="visible"/>
                                      </p:to>
                                    </p:set>
                                    <p:animEffect transition="in" filter="fade">
                                      <p:cBhvr>
                                        <p:cTn id="7" dur="2000"/>
                                        <p:tgtEl>
                                          <p:spTgt spid="32563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5635">
                                            <p:txEl>
                                              <p:pRg st="0" end="0"/>
                                            </p:txEl>
                                          </p:spTgt>
                                        </p:tgtEl>
                                        <p:attrNameLst>
                                          <p:attrName>style.visibility</p:attrName>
                                        </p:attrNameLst>
                                      </p:cBhvr>
                                      <p:to>
                                        <p:strVal val="visible"/>
                                      </p:to>
                                    </p:set>
                                    <p:animEffect transition="in" filter="fade">
                                      <p:cBhvr>
                                        <p:cTn id="12" dur="2000"/>
                                        <p:tgtEl>
                                          <p:spTgt spid="3256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5635">
                                            <p:txEl>
                                              <p:pRg st="2" end="2"/>
                                            </p:txEl>
                                          </p:spTgt>
                                        </p:tgtEl>
                                        <p:attrNameLst>
                                          <p:attrName>style.visibility</p:attrName>
                                        </p:attrNameLst>
                                      </p:cBhvr>
                                      <p:to>
                                        <p:strVal val="visible"/>
                                      </p:to>
                                    </p:set>
                                    <p:animEffect transition="in" filter="fade">
                                      <p:cBhvr>
                                        <p:cTn id="17" dur="2000"/>
                                        <p:tgtEl>
                                          <p:spTgt spid="32563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25635">
                                            <p:txEl>
                                              <p:pRg st="3" end="3"/>
                                            </p:txEl>
                                          </p:spTgt>
                                        </p:tgtEl>
                                        <p:attrNameLst>
                                          <p:attrName>style.visibility</p:attrName>
                                        </p:attrNameLst>
                                      </p:cBhvr>
                                      <p:to>
                                        <p:strVal val="visible"/>
                                      </p:to>
                                    </p:set>
                                    <p:animEffect transition="in" filter="fade">
                                      <p:cBhvr>
                                        <p:cTn id="20" dur="2000"/>
                                        <p:tgtEl>
                                          <p:spTgt spid="32563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25635">
                                            <p:txEl>
                                              <p:pRg st="4" end="4"/>
                                            </p:txEl>
                                          </p:spTgt>
                                        </p:tgtEl>
                                        <p:attrNameLst>
                                          <p:attrName>style.visibility</p:attrName>
                                        </p:attrNameLst>
                                      </p:cBhvr>
                                      <p:to>
                                        <p:strVal val="visible"/>
                                      </p:to>
                                    </p:set>
                                    <p:animEffect transition="in" filter="fade">
                                      <p:cBhvr>
                                        <p:cTn id="23" dur="2000"/>
                                        <p:tgtEl>
                                          <p:spTgt spid="32563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5635">
                                            <p:txEl>
                                              <p:pRg st="5" end="5"/>
                                            </p:txEl>
                                          </p:spTgt>
                                        </p:tgtEl>
                                        <p:attrNameLst>
                                          <p:attrName>style.visibility</p:attrName>
                                        </p:attrNameLst>
                                      </p:cBhvr>
                                      <p:to>
                                        <p:strVal val="visible"/>
                                      </p:to>
                                    </p:set>
                                    <p:animEffect transition="in" filter="fade">
                                      <p:cBhvr>
                                        <p:cTn id="26" dur="2000"/>
                                        <p:tgtEl>
                                          <p:spTgt spid="32563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25635">
                                            <p:txEl>
                                              <p:pRg st="6" end="6"/>
                                            </p:txEl>
                                          </p:spTgt>
                                        </p:tgtEl>
                                        <p:attrNameLst>
                                          <p:attrName>style.visibility</p:attrName>
                                        </p:attrNameLst>
                                      </p:cBhvr>
                                      <p:to>
                                        <p:strVal val="visible"/>
                                      </p:to>
                                    </p:set>
                                    <p:animEffect transition="in" filter="fade">
                                      <p:cBhvr>
                                        <p:cTn id="29" dur="2000"/>
                                        <p:tgtEl>
                                          <p:spTgt spid="32563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5635">
                                            <p:txEl>
                                              <p:pRg st="7" end="7"/>
                                            </p:txEl>
                                          </p:spTgt>
                                        </p:tgtEl>
                                        <p:attrNameLst>
                                          <p:attrName>style.visibility</p:attrName>
                                        </p:attrNameLst>
                                      </p:cBhvr>
                                      <p:to>
                                        <p:strVal val="visible"/>
                                      </p:to>
                                    </p:set>
                                    <p:animEffect transition="in" filter="fade">
                                      <p:cBhvr>
                                        <p:cTn id="32" dur="2000"/>
                                        <p:tgtEl>
                                          <p:spTgt spid="32563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5635">
                                            <p:txEl>
                                              <p:pRg st="8" end="8"/>
                                            </p:txEl>
                                          </p:spTgt>
                                        </p:tgtEl>
                                        <p:attrNameLst>
                                          <p:attrName>style.visibility</p:attrName>
                                        </p:attrNameLst>
                                      </p:cBhvr>
                                      <p:to>
                                        <p:strVal val="visible"/>
                                      </p:to>
                                    </p:set>
                                    <p:animEffect transition="in" filter="fade">
                                      <p:cBhvr>
                                        <p:cTn id="37" dur="2000"/>
                                        <p:tgtEl>
                                          <p:spTgt spid="3256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5"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nl-NL" sz="3000" b="1" dirty="0" smtClean="0">
                <a:solidFill>
                  <a:srgbClr val="3366FF"/>
                </a:solidFill>
              </a:rPr>
              <a:t>Identification of vulnerable applicants with special reception needs (Art. 21-22 RCD)</a:t>
            </a:r>
            <a:endParaRPr lang="en-GB" altLang="nl-NL" sz="3000" b="1" dirty="0" smtClean="0">
              <a:solidFill>
                <a:srgbClr val="3366FF"/>
              </a:solidFill>
            </a:endParaRPr>
          </a:p>
        </p:txBody>
      </p:sp>
      <p:sp>
        <p:nvSpPr>
          <p:cNvPr id="70659" name="Content Placeholder 4"/>
          <p:cNvSpPr>
            <a:spLocks noGrp="1"/>
          </p:cNvSpPr>
          <p:nvPr>
            <p:ph idx="1"/>
          </p:nvPr>
        </p:nvSpPr>
        <p:spPr>
          <a:xfrm>
            <a:off x="468313" y="1557338"/>
            <a:ext cx="8229600" cy="5040312"/>
          </a:xfrm>
        </p:spPr>
        <p:txBody>
          <a:bodyPr/>
          <a:lstStyle/>
          <a:p>
            <a:r>
              <a:rPr lang="en-US" altLang="nl-NL" sz="2400" b="1" dirty="0" smtClean="0"/>
              <a:t>Art 2k: </a:t>
            </a:r>
            <a:r>
              <a:rPr lang="en-US" altLang="nl-NL" sz="2400" dirty="0" smtClean="0"/>
              <a:t>Definition</a:t>
            </a:r>
            <a:endParaRPr lang="en-US" altLang="nl-NL" sz="2400" b="1" dirty="0" smtClean="0"/>
          </a:p>
          <a:p>
            <a:pPr algn="just"/>
            <a:r>
              <a:rPr lang="en-US" altLang="nl-NL" sz="2400" b="1" dirty="0" smtClean="0"/>
              <a:t>Art 21.2 </a:t>
            </a:r>
            <a:r>
              <a:rPr lang="en-US" altLang="nl-NL" sz="2400" dirty="0" smtClean="0"/>
              <a:t>Within a reasonable period after </a:t>
            </a:r>
            <a:r>
              <a:rPr lang="en-US" altLang="nl-NL" sz="2400" b="1" i="1" dirty="0" smtClean="0">
                <a:solidFill>
                  <a:srgbClr val="C00000"/>
                </a:solidFill>
              </a:rPr>
              <a:t>making</a:t>
            </a:r>
            <a:r>
              <a:rPr lang="en-US" altLang="nl-NL" sz="2400" dirty="0" smtClean="0"/>
              <a:t> the application</a:t>
            </a:r>
          </a:p>
          <a:p>
            <a:pPr algn="just"/>
            <a:r>
              <a:rPr lang="en-US" altLang="nl-NL" sz="2400" b="1" dirty="0" smtClean="0"/>
              <a:t>Art 21.2 </a:t>
            </a:r>
            <a:r>
              <a:rPr lang="en-US" altLang="nl-NL" sz="2400" dirty="0" smtClean="0"/>
              <a:t>Obligation to provide adequate support and address needs if identified later</a:t>
            </a:r>
          </a:p>
          <a:p>
            <a:endParaRPr lang="en-US" altLang="nl-NL" sz="800" b="1" dirty="0" smtClean="0"/>
          </a:p>
          <a:p>
            <a:pPr algn="just"/>
            <a:r>
              <a:rPr lang="en-US" altLang="nl-NL" sz="2400" b="1" dirty="0" smtClean="0"/>
              <a:t>Art 22.1</a:t>
            </a:r>
            <a:r>
              <a:rPr lang="en-US" altLang="nl-NL" sz="2400" dirty="0" smtClean="0"/>
              <a:t> Implies requirement that MS systematically assess whether applicants have special reception needs because they are vulnerable</a:t>
            </a:r>
          </a:p>
          <a:p>
            <a:pPr algn="just"/>
            <a:r>
              <a:rPr lang="en-US" altLang="nl-NL" sz="2400" b="1" dirty="0" smtClean="0"/>
              <a:t>Art 21.3 </a:t>
            </a:r>
            <a:r>
              <a:rPr lang="en-US" altLang="nl-NL" sz="2400" dirty="0" smtClean="0"/>
              <a:t>Only vulnerable persons may be considered to have special reception needs and benefit from the specific support</a:t>
            </a:r>
          </a:p>
          <a:p>
            <a:endParaRPr lang="en-US" altLang="nl-NL" sz="2400" dirty="0" smtClean="0"/>
          </a:p>
          <a:p>
            <a:endParaRPr lang="en-US" altLang="nl-NL" sz="2400" dirty="0" smtClean="0"/>
          </a:p>
          <a:p>
            <a:endParaRPr lang="en-US" altLang="nl-NL" sz="2400" dirty="0" smtClean="0"/>
          </a:p>
          <a:p>
            <a:endParaRPr lang="en-US" altLang="nl-NL" sz="2400" dirty="0" smtClean="0"/>
          </a:p>
          <a:p>
            <a:endParaRPr lang="en-US" altLang="nl-NL" dirty="0" smtClean="0"/>
          </a:p>
        </p:txBody>
      </p:sp>
    </p:spTree>
    <p:extLst>
      <p:ext uri="{BB962C8B-B14F-4D97-AF65-F5344CB8AC3E}">
        <p14:creationId xmlns:p14="http://schemas.microsoft.com/office/powerpoint/2010/main" val="2818178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nl-NL" b="1" dirty="0" smtClean="0">
                <a:solidFill>
                  <a:srgbClr val="3366FF"/>
                </a:solidFill>
              </a:rPr>
              <a:t>Link with recast APD</a:t>
            </a:r>
            <a:endParaRPr lang="en-GB" altLang="nl-NL" b="1" dirty="0" smtClean="0">
              <a:solidFill>
                <a:srgbClr val="3366FF"/>
              </a:solidFill>
            </a:endParaRPr>
          </a:p>
        </p:txBody>
      </p:sp>
      <p:sp>
        <p:nvSpPr>
          <p:cNvPr id="40963" name="Content Placeholder 2"/>
          <p:cNvSpPr>
            <a:spLocks noGrp="1"/>
          </p:cNvSpPr>
          <p:nvPr>
            <p:ph idx="1"/>
          </p:nvPr>
        </p:nvSpPr>
        <p:spPr>
          <a:xfrm>
            <a:off x="468313" y="1412875"/>
            <a:ext cx="8229600" cy="5113338"/>
          </a:xfrm>
        </p:spPr>
        <p:txBody>
          <a:bodyPr/>
          <a:lstStyle/>
          <a:p>
            <a:pPr marL="0" indent="0">
              <a:buFont typeface="Arial" pitchFamily="34" charset="0"/>
              <a:buNone/>
              <a:defRPr/>
            </a:pPr>
            <a:r>
              <a:rPr lang="en-US" sz="2500" b="1" dirty="0" smtClean="0">
                <a:solidFill>
                  <a:srgbClr val="C00000"/>
                </a:solidFill>
              </a:rPr>
              <a:t>RCD definition:</a:t>
            </a:r>
          </a:p>
          <a:p>
            <a:pPr marL="0" indent="0" algn="just">
              <a:buNone/>
              <a:defRPr/>
            </a:pPr>
            <a:r>
              <a:rPr lang="en-US" sz="2500" i="1" dirty="0" smtClean="0"/>
              <a:t>‘applicant with special reception needs’: means a vulnerable person, in accordance with Article 21, who is in need of special guarantees </a:t>
            </a:r>
          </a:p>
          <a:p>
            <a:pPr marL="0" indent="0">
              <a:buFont typeface="Arial" pitchFamily="34" charset="0"/>
              <a:buNone/>
              <a:defRPr/>
            </a:pPr>
            <a:endParaRPr lang="en-US" sz="800" b="1" dirty="0" smtClean="0">
              <a:solidFill>
                <a:srgbClr val="00B050"/>
              </a:solidFill>
            </a:endParaRPr>
          </a:p>
          <a:p>
            <a:pPr marL="0" indent="0">
              <a:buFont typeface="Arial" pitchFamily="34" charset="0"/>
              <a:buNone/>
              <a:defRPr/>
            </a:pPr>
            <a:r>
              <a:rPr lang="en-US" sz="2500" b="1" dirty="0" smtClean="0">
                <a:solidFill>
                  <a:srgbClr val="C00000"/>
                </a:solidFill>
              </a:rPr>
              <a:t>APD definition: </a:t>
            </a:r>
            <a:endParaRPr lang="en-GB" sz="2500" b="1" dirty="0">
              <a:solidFill>
                <a:srgbClr val="C00000"/>
              </a:solidFill>
            </a:endParaRPr>
          </a:p>
          <a:p>
            <a:pPr marL="0" indent="0" algn="just">
              <a:buNone/>
              <a:defRPr/>
            </a:pPr>
            <a:r>
              <a:rPr lang="en-US" sz="2500" i="1" dirty="0" smtClean="0"/>
              <a:t>‘</a:t>
            </a:r>
            <a:r>
              <a:rPr lang="en-US" sz="2500" i="1" dirty="0"/>
              <a:t>applicant in need of special procedural guarantees’ means an applicant whose ability to benefit from the rights and comply with the obligations provided for in this Directive is limited due to individual circumstances; </a:t>
            </a:r>
            <a:r>
              <a:rPr lang="en-US" sz="2500" i="1" dirty="0" smtClean="0"/>
              <a:t> </a:t>
            </a:r>
          </a:p>
          <a:p>
            <a:pPr>
              <a:buFont typeface="Arial" pitchFamily="34" charset="0"/>
              <a:buChar char="•"/>
              <a:defRPr/>
            </a:pPr>
            <a:r>
              <a:rPr lang="en-US" sz="2500" i="1" dirty="0" smtClean="0"/>
              <a:t>Recital 29 categories mentioned are quite similar. </a:t>
            </a:r>
          </a:p>
          <a:p>
            <a:pPr>
              <a:buFont typeface="Arial" pitchFamily="34" charset="0"/>
              <a:buChar char="•"/>
              <a:defRPr/>
            </a:pPr>
            <a:r>
              <a:rPr lang="en-US" sz="2500" i="1" dirty="0" smtClean="0"/>
              <a:t>In RCD a non-exhaustive list (Art 21)</a:t>
            </a:r>
            <a:endParaRPr lang="en-US" sz="2500" i="1" dirty="0"/>
          </a:p>
          <a:p>
            <a:pPr>
              <a:buFont typeface="Arial" pitchFamily="34" charset="0"/>
              <a:buChar char="•"/>
              <a:defRPr/>
            </a:pPr>
            <a:endParaRPr lang="en-US" sz="2500" i="1" dirty="0" smtClean="0"/>
          </a:p>
          <a:p>
            <a:pPr>
              <a:buFont typeface="Arial" pitchFamily="34" charset="0"/>
              <a:buChar char="•"/>
              <a:defRPr/>
            </a:pPr>
            <a:endParaRPr lang="en-US" sz="2500" dirty="0"/>
          </a:p>
          <a:p>
            <a:pPr>
              <a:buFont typeface="Arial" pitchFamily="34" charset="0"/>
              <a:buChar char="•"/>
              <a:defRPr/>
            </a:pPr>
            <a:endParaRPr lang="en-GB" sz="2800" dirty="0"/>
          </a:p>
          <a:p>
            <a:pPr>
              <a:buFont typeface="Arial" pitchFamily="34" charset="0"/>
              <a:buChar char="•"/>
              <a:defRPr/>
            </a:pPr>
            <a:endParaRPr lang="en-GB" sz="2800" dirty="0"/>
          </a:p>
          <a:p>
            <a:pPr>
              <a:buFont typeface="Arial" pitchFamily="34" charset="0"/>
              <a:buChar char="•"/>
              <a:defRPr/>
            </a:pPr>
            <a:r>
              <a:rPr lang="en-US" sz="2800" dirty="0"/>
              <a:t>Certain applicants may be in need of special procedural guarantees due, inter alia, to their age, gender, sexual orientation, gender identity, disability, serious illness, mental disorders or as a consequence of torture, rape </a:t>
            </a:r>
            <a:r>
              <a:rPr lang="en-US" sz="2800" dirty="0" smtClean="0"/>
              <a:t>or other </a:t>
            </a:r>
            <a:r>
              <a:rPr lang="en-US" sz="2800" dirty="0"/>
              <a:t>serious forms of psychological, physical or sexual violence. Member States should </a:t>
            </a:r>
            <a:r>
              <a:rPr lang="en-US" sz="2800" dirty="0" err="1"/>
              <a:t>endeavour</a:t>
            </a:r>
            <a:r>
              <a:rPr lang="en-US" sz="2800" dirty="0"/>
              <a:t> to identify applicants in need of special procedural guarantees before a first instance decision is taken. Those applicants should be provided with adequate support, including sufficient time, in order to create the conditions necessary for their effective access to procedures and for presenting the elements needed to substantiate their application for international protection. </a:t>
            </a:r>
            <a:r>
              <a:rPr lang="en-US" sz="2500" dirty="0" smtClean="0"/>
              <a:t>Applicants with special reception needs may not have special procedural needs and vice versa</a:t>
            </a:r>
          </a:p>
        </p:txBody>
      </p:sp>
    </p:spTree>
    <p:extLst>
      <p:ext uri="{BB962C8B-B14F-4D97-AF65-F5344CB8AC3E}">
        <p14:creationId xmlns:p14="http://schemas.microsoft.com/office/powerpoint/2010/main" val="258836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nl-NL" sz="3200" b="1" dirty="0" smtClean="0">
                <a:solidFill>
                  <a:srgbClr val="3366FF"/>
                </a:solidFill>
              </a:rPr>
              <a:t>Applicants in need of special procedural guarantees (Recital 29 and Art. 24 APD)</a:t>
            </a:r>
            <a:endParaRPr lang="en-GB" altLang="nl-NL" sz="3200" b="1" dirty="0" smtClean="0">
              <a:solidFill>
                <a:srgbClr val="3366FF"/>
              </a:solidFill>
            </a:endParaRPr>
          </a:p>
        </p:txBody>
      </p:sp>
      <p:sp>
        <p:nvSpPr>
          <p:cNvPr id="74755" name="Content Placeholder 2"/>
          <p:cNvSpPr>
            <a:spLocks noGrp="1"/>
          </p:cNvSpPr>
          <p:nvPr>
            <p:ph idx="1"/>
          </p:nvPr>
        </p:nvSpPr>
        <p:spPr>
          <a:xfrm>
            <a:off x="468313" y="1773238"/>
            <a:ext cx="8229600" cy="4852987"/>
          </a:xfrm>
        </p:spPr>
        <p:txBody>
          <a:bodyPr/>
          <a:lstStyle/>
          <a:p>
            <a:r>
              <a:rPr lang="en-US" altLang="nl-NL" sz="2800" b="1" dirty="0" smtClean="0">
                <a:solidFill>
                  <a:srgbClr val="C00000"/>
                </a:solidFill>
              </a:rPr>
              <a:t>Needs to be read in conjunction with Art 24</a:t>
            </a:r>
          </a:p>
          <a:p>
            <a:pPr algn="just"/>
            <a:r>
              <a:rPr lang="en-US" altLang="nl-NL" sz="2800" dirty="0" smtClean="0"/>
              <a:t>APD requires MS to ‘’</a:t>
            </a:r>
            <a:r>
              <a:rPr lang="en-US" altLang="nl-NL" sz="2800" dirty="0" err="1" smtClean="0"/>
              <a:t>endeavour</a:t>
            </a:r>
            <a:r>
              <a:rPr lang="en-US" altLang="nl-NL" sz="2800" dirty="0" smtClean="0"/>
              <a:t>’’ to identify applicants in need of special procedural guarantees before a first instance decision is taken </a:t>
            </a:r>
          </a:p>
          <a:p>
            <a:pPr algn="just"/>
            <a:r>
              <a:rPr lang="en-US" altLang="nl-NL" sz="2800" dirty="0" smtClean="0"/>
              <a:t>They should be provided with adequate support:</a:t>
            </a:r>
          </a:p>
          <a:p>
            <a:pPr lvl="1"/>
            <a:r>
              <a:rPr lang="en-US" altLang="nl-NL" dirty="0" smtClean="0"/>
              <a:t>sufficient time, in order to create the conditions necessary for their </a:t>
            </a:r>
            <a:r>
              <a:rPr lang="en-US" altLang="nl-NL" b="1" dirty="0" smtClean="0"/>
              <a:t>effective access </a:t>
            </a:r>
            <a:r>
              <a:rPr lang="en-US" altLang="nl-NL" dirty="0" smtClean="0"/>
              <a:t>to procedures and for presenting the elements needed to substantiate their claim</a:t>
            </a:r>
            <a:endParaRPr lang="en-GB" altLang="nl-NL" dirty="0" smtClean="0"/>
          </a:p>
        </p:txBody>
      </p:sp>
    </p:spTree>
    <p:extLst>
      <p:ext uri="{BB962C8B-B14F-4D97-AF65-F5344CB8AC3E}">
        <p14:creationId xmlns:p14="http://schemas.microsoft.com/office/powerpoint/2010/main" val="531370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10090"/>
          </a:xfrm>
        </p:spPr>
        <p:txBody>
          <a:bodyPr/>
          <a:lstStyle/>
          <a:p>
            <a:r>
              <a:rPr lang="en-US" b="1" dirty="0" smtClean="0">
                <a:solidFill>
                  <a:srgbClr val="3366FF"/>
                </a:solidFill>
              </a:rPr>
              <a:t>Detention</a:t>
            </a:r>
            <a:endParaRPr lang="en-US" b="1" dirty="0">
              <a:solidFill>
                <a:srgbClr val="3366FF"/>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998730"/>
            <a:ext cx="9143999" cy="5859269"/>
          </a:xfrm>
        </p:spPr>
      </p:pic>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33</a:t>
            </a:fld>
            <a:endParaRPr lang="en-US"/>
          </a:p>
        </p:txBody>
      </p:sp>
    </p:spTree>
    <p:extLst>
      <p:ext uri="{BB962C8B-B14F-4D97-AF65-F5344CB8AC3E}">
        <p14:creationId xmlns:p14="http://schemas.microsoft.com/office/powerpoint/2010/main" val="41957055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3366FF"/>
                </a:solidFill>
              </a:rPr>
              <a:t>Receptions Conditions Directive recast:</a:t>
            </a:r>
            <a:br>
              <a:rPr lang="en-GB" sz="3200" b="1" dirty="0">
                <a:solidFill>
                  <a:srgbClr val="3366FF"/>
                </a:solidFill>
              </a:rPr>
            </a:br>
            <a:r>
              <a:rPr lang="en-GB" sz="3200" b="1" dirty="0">
                <a:solidFill>
                  <a:srgbClr val="3366FF"/>
                </a:solidFill>
              </a:rPr>
              <a:t>important improvements</a:t>
            </a:r>
            <a:endParaRPr lang="en-US" sz="3200" dirty="0">
              <a:solidFill>
                <a:srgbClr val="3366FF"/>
              </a:solidFill>
            </a:endParaRPr>
          </a:p>
        </p:txBody>
      </p:sp>
      <p:sp>
        <p:nvSpPr>
          <p:cNvPr id="3" name="Content Placeholder 2"/>
          <p:cNvSpPr>
            <a:spLocks noGrp="1"/>
          </p:cNvSpPr>
          <p:nvPr>
            <p:ph idx="1"/>
          </p:nvPr>
        </p:nvSpPr>
        <p:spPr>
          <a:xfrm>
            <a:off x="457200" y="1403775"/>
            <a:ext cx="8229600" cy="4815535"/>
          </a:xfrm>
        </p:spPr>
        <p:txBody>
          <a:bodyPr/>
          <a:lstStyle/>
          <a:p>
            <a:pPr>
              <a:buFont typeface="Wingdings" pitchFamily="2" charset="2"/>
              <a:buChar char="Ø"/>
            </a:pPr>
            <a:r>
              <a:rPr lang="en-US" altLang="nl-NL" sz="2800" b="1" dirty="0"/>
              <a:t>Regulates detention of </a:t>
            </a:r>
            <a:r>
              <a:rPr lang="en-US" altLang="nl-NL" sz="2800" b="1" dirty="0" smtClean="0"/>
              <a:t>asylum-seekers</a:t>
            </a:r>
            <a:endParaRPr lang="en-US" altLang="nl-NL" sz="2800" b="1" dirty="0"/>
          </a:p>
          <a:p>
            <a:pPr lvl="1" algn="just"/>
            <a:r>
              <a:rPr lang="en-US" altLang="nl-NL" dirty="0"/>
              <a:t>Necessity and proportionality test, </a:t>
            </a:r>
            <a:r>
              <a:rPr lang="en-US" altLang="nl-NL" dirty="0" smtClean="0"/>
              <a:t>individual </a:t>
            </a:r>
            <a:r>
              <a:rPr lang="en-US" altLang="nl-NL" dirty="0"/>
              <a:t>assessment, alternatives </a:t>
            </a:r>
            <a:r>
              <a:rPr lang="en-US" altLang="nl-NL" dirty="0" smtClean="0"/>
              <a:t>first</a:t>
            </a:r>
            <a:r>
              <a:rPr lang="en-US" altLang="nl-NL" dirty="0"/>
              <a:t>; </a:t>
            </a:r>
          </a:p>
          <a:p>
            <a:pPr lvl="1"/>
            <a:r>
              <a:rPr lang="en-US" altLang="nl-NL" dirty="0"/>
              <a:t>List of 6 exhaustive grounds</a:t>
            </a:r>
          </a:p>
          <a:p>
            <a:pPr lvl="1"/>
            <a:r>
              <a:rPr lang="en-US" altLang="nl-NL" dirty="0"/>
              <a:t>Right to speedy judicial review of legality; </a:t>
            </a:r>
          </a:p>
          <a:p>
            <a:pPr lvl="1" algn="just"/>
            <a:r>
              <a:rPr lang="en-US" altLang="nl-NL" dirty="0"/>
              <a:t>Appropriate conditions in detention, UNHCR access to detention facilities; limits </a:t>
            </a:r>
            <a:r>
              <a:rPr lang="en-US" altLang="nl-NL" dirty="0" smtClean="0"/>
              <a:t>the use </a:t>
            </a:r>
            <a:r>
              <a:rPr lang="en-US" altLang="nl-NL" dirty="0"/>
              <a:t>of detention </a:t>
            </a:r>
            <a:r>
              <a:rPr lang="en-US" altLang="nl-NL" dirty="0" smtClean="0"/>
              <a:t>for </a:t>
            </a:r>
            <a:r>
              <a:rPr lang="en-US" altLang="nl-NL" dirty="0"/>
              <a:t>vulnerable persons + </a:t>
            </a:r>
            <a:r>
              <a:rPr lang="en-US" altLang="nl-NL" dirty="0" smtClean="0"/>
              <a:t>unaccompanied children (UASC)</a:t>
            </a:r>
            <a:endParaRPr lang="en-US" altLang="nl-NL"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34</a:t>
            </a:fld>
            <a:endParaRPr lang="en-US"/>
          </a:p>
        </p:txBody>
      </p:sp>
    </p:spTree>
    <p:extLst>
      <p:ext uri="{BB962C8B-B14F-4D97-AF65-F5344CB8AC3E}">
        <p14:creationId xmlns:p14="http://schemas.microsoft.com/office/powerpoint/2010/main" val="35441204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468313" y="233645"/>
            <a:ext cx="8229600" cy="945105"/>
          </a:xfrm>
        </p:spPr>
        <p:txBody>
          <a:bodyPr/>
          <a:lstStyle/>
          <a:p>
            <a:r>
              <a:rPr lang="en-GB" altLang="nl-NL" sz="3600" b="1" dirty="0" smtClean="0">
                <a:solidFill>
                  <a:srgbClr val="3366FF"/>
                </a:solidFill>
              </a:rPr>
              <a:t>6 grounds for detention: </a:t>
            </a:r>
            <a:endParaRPr lang="en-GB" altLang="nl-NL" sz="3600" dirty="0" smtClean="0"/>
          </a:p>
        </p:txBody>
      </p:sp>
      <p:sp>
        <p:nvSpPr>
          <p:cNvPr id="3" name="Content Placeholder 2"/>
          <p:cNvSpPr>
            <a:spLocks noGrp="1"/>
          </p:cNvSpPr>
          <p:nvPr>
            <p:ph idx="1"/>
          </p:nvPr>
        </p:nvSpPr>
        <p:spPr>
          <a:xfrm>
            <a:off x="468313" y="1196975"/>
            <a:ext cx="8229600" cy="5545138"/>
          </a:xfrm>
        </p:spPr>
        <p:txBody>
          <a:bodyPr/>
          <a:lstStyle/>
          <a:p>
            <a:pPr marL="0" indent="0" algn="just">
              <a:buNone/>
              <a:defRPr/>
            </a:pPr>
            <a:r>
              <a:rPr lang="en-US" sz="2400" i="1" dirty="0" smtClean="0"/>
              <a:t>a) in order to determine or verify identity or </a:t>
            </a:r>
            <a:r>
              <a:rPr lang="en-US" sz="2400" i="1" dirty="0" smtClean="0">
                <a:solidFill>
                  <a:srgbClr val="000000"/>
                </a:solidFill>
              </a:rPr>
              <a:t>nationality</a:t>
            </a:r>
            <a:r>
              <a:rPr lang="en-US" sz="2400" i="1" dirty="0" smtClean="0"/>
              <a:t>;</a:t>
            </a:r>
          </a:p>
          <a:p>
            <a:pPr marL="0" indent="0" algn="just">
              <a:buFont typeface="Arial" charset="0"/>
              <a:buNone/>
              <a:defRPr/>
            </a:pPr>
            <a:r>
              <a:rPr lang="en-US" sz="2400" i="1" dirty="0" smtClean="0"/>
              <a:t>b) in order to determine elements of the claim if there is a </a:t>
            </a:r>
            <a:r>
              <a:rPr lang="en-US" sz="2400" i="1" u="sng" dirty="0" smtClean="0"/>
              <a:t>risk of absconding;</a:t>
            </a:r>
            <a:endParaRPr lang="en-GB" sz="2400" i="1" u="sng" dirty="0" smtClean="0"/>
          </a:p>
          <a:p>
            <a:pPr marL="0" indent="0" algn="just">
              <a:buFont typeface="Arial" charset="0"/>
              <a:buNone/>
              <a:defRPr/>
            </a:pPr>
            <a:r>
              <a:rPr lang="en-US" sz="2400" i="1" dirty="0" smtClean="0">
                <a:solidFill>
                  <a:srgbClr val="000000"/>
                </a:solidFill>
              </a:rPr>
              <a:t>c) in order to decide, in the context of a procedure, on the applicant’s right to enter the territory;</a:t>
            </a:r>
          </a:p>
          <a:p>
            <a:pPr marL="0" indent="0" algn="just">
              <a:buFont typeface="Arial" charset="0"/>
              <a:buNone/>
              <a:defRPr/>
            </a:pPr>
            <a:r>
              <a:rPr lang="en-GB" sz="2400" i="1" dirty="0" smtClean="0"/>
              <a:t>d) </a:t>
            </a:r>
            <a:r>
              <a:rPr lang="en-GB" sz="2000" b="1" i="1" dirty="0" smtClean="0">
                <a:solidFill>
                  <a:srgbClr val="3366FF"/>
                </a:solidFill>
              </a:rPr>
              <a:t>NEW:</a:t>
            </a:r>
            <a:r>
              <a:rPr lang="en-GB" sz="2400" b="1" i="1" dirty="0" smtClean="0">
                <a:solidFill>
                  <a:srgbClr val="3366FF"/>
                </a:solidFill>
              </a:rPr>
              <a:t> </a:t>
            </a:r>
            <a:r>
              <a:rPr lang="en-GB" sz="2400" i="1" u="sng" dirty="0" smtClean="0"/>
              <a:t>In removal procedures </a:t>
            </a:r>
            <a:r>
              <a:rPr lang="en-GB" sz="2400" i="1" dirty="0" smtClean="0"/>
              <a:t>if already detained in which case:</a:t>
            </a:r>
            <a:endParaRPr lang="en-US" sz="2400" i="1" dirty="0"/>
          </a:p>
          <a:p>
            <a:pPr marL="0" indent="0" algn="just">
              <a:buFont typeface="Arial" charset="0"/>
              <a:buNone/>
              <a:defRPr/>
            </a:pPr>
            <a:r>
              <a:rPr lang="en-US" sz="2400" i="1" dirty="0" smtClean="0"/>
              <a:t>- </a:t>
            </a:r>
            <a:r>
              <a:rPr lang="en-GB" sz="2400" i="1" dirty="0" smtClean="0"/>
              <a:t>Burden on MS to substantiate  that claim made to frustrate removal </a:t>
            </a:r>
            <a:r>
              <a:rPr lang="en-US" sz="2400" i="1" dirty="0" smtClean="0"/>
              <a:t>+ </a:t>
            </a:r>
            <a:r>
              <a:rPr lang="en-GB" sz="2400" i="1" dirty="0" smtClean="0"/>
              <a:t>Past opportunity to seek asylum  </a:t>
            </a:r>
          </a:p>
          <a:p>
            <a:pPr marL="0" indent="0" algn="just">
              <a:buFont typeface="Arial" charset="0"/>
              <a:buNone/>
              <a:defRPr/>
            </a:pPr>
            <a:r>
              <a:rPr lang="en-GB" sz="2400" i="1" dirty="0" smtClean="0"/>
              <a:t>(e) </a:t>
            </a:r>
            <a:r>
              <a:rPr lang="en-GB" sz="2400" i="1" dirty="0" smtClean="0">
                <a:solidFill>
                  <a:srgbClr val="000000"/>
                </a:solidFill>
              </a:rPr>
              <a:t>In the context of </a:t>
            </a:r>
            <a:r>
              <a:rPr lang="en-GB" sz="2400" b="1" i="1" dirty="0" smtClean="0">
                <a:solidFill>
                  <a:srgbClr val="000000"/>
                </a:solidFill>
              </a:rPr>
              <a:t>Dublin </a:t>
            </a:r>
            <a:r>
              <a:rPr lang="en-GB" sz="2400" i="1" dirty="0" smtClean="0">
                <a:solidFill>
                  <a:srgbClr val="000000"/>
                </a:solidFill>
              </a:rPr>
              <a:t>procedures (</a:t>
            </a:r>
            <a:r>
              <a:rPr lang="en-GB" sz="2400" i="1" u="sng" dirty="0" smtClean="0">
                <a:solidFill>
                  <a:srgbClr val="000000"/>
                </a:solidFill>
              </a:rPr>
              <a:t>risk of absconding</a:t>
            </a:r>
            <a:r>
              <a:rPr lang="en-GB" sz="2400" i="1" dirty="0" smtClean="0">
                <a:solidFill>
                  <a:srgbClr val="000000"/>
                </a:solidFill>
              </a:rPr>
              <a:t>)</a:t>
            </a:r>
          </a:p>
          <a:p>
            <a:pPr marL="0" indent="0" algn="just">
              <a:buFont typeface="Arial" charset="0"/>
              <a:buNone/>
              <a:defRPr/>
            </a:pPr>
            <a:r>
              <a:rPr lang="en-GB" sz="2400" i="1" dirty="0" smtClean="0">
                <a:solidFill>
                  <a:srgbClr val="000000"/>
                </a:solidFill>
              </a:rPr>
              <a:t>Dublin recital 20 and Article 28 refer to general provisions in the RCD </a:t>
            </a:r>
            <a:r>
              <a:rPr lang="en-US" sz="2400" i="1" dirty="0" smtClean="0">
                <a:solidFill>
                  <a:srgbClr val="000000"/>
                </a:solidFill>
              </a:rPr>
              <a:t>which apply (transfer at the latest w/ </a:t>
            </a:r>
            <a:r>
              <a:rPr lang="en-US" sz="2400" i="1" dirty="0" err="1" smtClean="0">
                <a:solidFill>
                  <a:srgbClr val="000000"/>
                </a:solidFill>
              </a:rPr>
              <a:t>i</a:t>
            </a:r>
            <a:r>
              <a:rPr lang="en-US" sz="2400" i="1" dirty="0" smtClean="0">
                <a:solidFill>
                  <a:srgbClr val="000000"/>
                </a:solidFill>
              </a:rPr>
              <a:t>  6 weeks)</a:t>
            </a:r>
          </a:p>
          <a:p>
            <a:pPr>
              <a:defRPr/>
            </a:pPr>
            <a:endParaRPr lang="en-GB" sz="2600" dirty="0" smtClean="0"/>
          </a:p>
        </p:txBody>
      </p:sp>
    </p:spTree>
    <p:extLst>
      <p:ext uri="{BB962C8B-B14F-4D97-AF65-F5344CB8AC3E}">
        <p14:creationId xmlns:p14="http://schemas.microsoft.com/office/powerpoint/2010/main" val="4315443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9087"/>
          </a:xfrm>
        </p:spPr>
        <p:txBody>
          <a:bodyPr/>
          <a:lstStyle/>
          <a:p>
            <a:r>
              <a:rPr lang="fr-FR" sz="3600" b="1" dirty="0" smtClean="0">
                <a:solidFill>
                  <a:srgbClr val="3366FF"/>
                </a:solidFill>
              </a:rPr>
              <a:t/>
            </a:r>
            <a:br>
              <a:rPr lang="fr-FR" sz="3600" b="1" dirty="0" smtClean="0">
                <a:solidFill>
                  <a:srgbClr val="3366FF"/>
                </a:solidFill>
              </a:rPr>
            </a:br>
            <a:r>
              <a:rPr lang="fr-FR" sz="3600" b="1" dirty="0" smtClean="0">
                <a:solidFill>
                  <a:srgbClr val="3366FF"/>
                </a:solidFill>
              </a:rPr>
              <a:t>RCD recast: problematic </a:t>
            </a:r>
            <a:r>
              <a:rPr lang="fr-FR" sz="3600" b="1" dirty="0">
                <a:solidFill>
                  <a:srgbClr val="3366FF"/>
                </a:solidFill>
              </a:rPr>
              <a:t>provisions</a:t>
            </a:r>
            <a:r>
              <a:rPr lang="en-US" dirty="0"/>
              <a:t/>
            </a:r>
            <a:br>
              <a:rPr lang="en-US" dirty="0"/>
            </a:br>
            <a:endParaRPr lang="en-US" dirty="0"/>
          </a:p>
        </p:txBody>
      </p:sp>
      <p:sp>
        <p:nvSpPr>
          <p:cNvPr id="3" name="Content Placeholder 2"/>
          <p:cNvSpPr>
            <a:spLocks noGrp="1"/>
          </p:cNvSpPr>
          <p:nvPr>
            <p:ph idx="1"/>
          </p:nvPr>
        </p:nvSpPr>
        <p:spPr>
          <a:xfrm>
            <a:off x="457200" y="1043735"/>
            <a:ext cx="8229600" cy="5082429"/>
          </a:xfrm>
        </p:spPr>
        <p:txBody>
          <a:bodyPr/>
          <a:lstStyle/>
          <a:p>
            <a:pPr algn="just"/>
            <a:r>
              <a:rPr lang="en-US" sz="2800" b="1" dirty="0"/>
              <a:t>Narrow definition of family unity </a:t>
            </a:r>
            <a:r>
              <a:rPr lang="en-US" sz="2800" dirty="0"/>
              <a:t>(nuclear family only, </a:t>
            </a:r>
            <a:r>
              <a:rPr lang="en-US" sz="2800" dirty="0" smtClean="0"/>
              <a:t>only </a:t>
            </a:r>
            <a:r>
              <a:rPr lang="en-US" sz="2800" dirty="0"/>
              <a:t>family formed before flight);</a:t>
            </a:r>
          </a:p>
          <a:p>
            <a:pPr algn="just"/>
            <a:r>
              <a:rPr lang="en-US" sz="2800" b="1" dirty="0"/>
              <a:t>Reduction</a:t>
            </a:r>
            <a:r>
              <a:rPr lang="en-US" sz="2800" dirty="0"/>
              <a:t> of reception conditions – e.g. if </a:t>
            </a:r>
            <a:r>
              <a:rPr lang="en-US" sz="2800" b="1" dirty="0"/>
              <a:t>application lodged late </a:t>
            </a:r>
            <a:r>
              <a:rPr lang="en-US" sz="2800" dirty="0"/>
              <a:t>and </a:t>
            </a:r>
            <a:r>
              <a:rPr lang="en-US" sz="2800" b="1" dirty="0"/>
              <a:t>withdrawal </a:t>
            </a:r>
            <a:r>
              <a:rPr lang="en-US" sz="2800" dirty="0"/>
              <a:t>in case of </a:t>
            </a:r>
            <a:r>
              <a:rPr lang="en-US" sz="2800" dirty="0" smtClean="0"/>
              <a:t>subsequent application</a:t>
            </a:r>
            <a:endParaRPr lang="en-US" sz="2800" dirty="0"/>
          </a:p>
          <a:p>
            <a:pPr algn="just"/>
            <a:r>
              <a:rPr lang="en-US" sz="2800" dirty="0" smtClean="0"/>
              <a:t>Art 8(3c): </a:t>
            </a:r>
            <a:r>
              <a:rPr lang="en-US" sz="2800" dirty="0"/>
              <a:t>could  create risk of widespread detention in the context of border procedures. </a:t>
            </a:r>
          </a:p>
          <a:p>
            <a:pPr algn="just"/>
            <a:r>
              <a:rPr lang="en-US" sz="2800" b="1" dirty="0" smtClean="0"/>
              <a:t>Merits </a:t>
            </a:r>
            <a:r>
              <a:rPr lang="en-US" sz="2800" b="1" dirty="0"/>
              <a:t>test </a:t>
            </a:r>
            <a:r>
              <a:rPr lang="en-US" sz="2800" dirty="0"/>
              <a:t>as a </a:t>
            </a:r>
            <a:r>
              <a:rPr lang="en-US" sz="2800" b="1" dirty="0"/>
              <a:t>precondition for free legal assistance </a:t>
            </a:r>
            <a:r>
              <a:rPr lang="en-US" sz="2800" dirty="0" smtClean="0"/>
              <a:t>in </a:t>
            </a:r>
            <a:r>
              <a:rPr lang="en-US" sz="2800" dirty="0"/>
              <a:t>the event of </a:t>
            </a:r>
            <a:r>
              <a:rPr lang="en-US" sz="2800" b="1" dirty="0"/>
              <a:t>reduction or withdrawal of reception conditions</a:t>
            </a:r>
            <a:r>
              <a:rPr lang="en-US" sz="2800" dirty="0"/>
              <a:t>, (may run contrary to Article 47 of the EU Charter)</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36</a:t>
            </a:fld>
            <a:endParaRPr lang="en-US"/>
          </a:p>
        </p:txBody>
      </p:sp>
    </p:spTree>
    <p:extLst>
      <p:ext uri="{BB962C8B-B14F-4D97-AF65-F5344CB8AC3E}">
        <p14:creationId xmlns:p14="http://schemas.microsoft.com/office/powerpoint/2010/main" val="6500765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635"/>
            <a:ext cx="8229600" cy="855095"/>
          </a:xfrm>
        </p:spPr>
        <p:txBody>
          <a:bodyPr/>
          <a:lstStyle/>
          <a:p>
            <a:r>
              <a:rPr lang="en-US" b="1" dirty="0" smtClean="0">
                <a:solidFill>
                  <a:srgbClr val="3366FF"/>
                </a:solidFill>
              </a:rPr>
              <a:t>Dublin III Regulation </a:t>
            </a:r>
            <a:endParaRPr lang="en-US" b="1" dirty="0">
              <a:solidFill>
                <a:srgbClr val="3366FF"/>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88740"/>
            <a:ext cx="9143999" cy="5769260"/>
          </a:xfrm>
        </p:spPr>
      </p:pic>
      <p:sp>
        <p:nvSpPr>
          <p:cNvPr id="4" name="Slide Number Placeholder 3"/>
          <p:cNvSpPr>
            <a:spLocks noGrp="1"/>
          </p:cNvSpPr>
          <p:nvPr>
            <p:ph type="sldNum" sz="quarter" idx="12"/>
          </p:nvPr>
        </p:nvSpPr>
        <p:spPr/>
        <p:txBody>
          <a:bodyPr/>
          <a:lstStyle/>
          <a:p>
            <a:pPr>
              <a:defRPr/>
            </a:pPr>
            <a:fld id="{CBF5A403-751E-4DDB-ADA2-CD7F4F9EF678}" type="slidenum">
              <a:rPr lang="en-US" smtClean="0">
                <a:solidFill>
                  <a:schemeClr val="bg1"/>
                </a:solidFill>
              </a:rPr>
              <a:pPr>
                <a:defRPr/>
              </a:pPr>
              <a:t>37</a:t>
            </a:fld>
            <a:endParaRPr lang="en-US" dirty="0">
              <a:solidFill>
                <a:schemeClr val="bg1"/>
              </a:solidFill>
            </a:endParaRPr>
          </a:p>
        </p:txBody>
      </p:sp>
    </p:spTree>
    <p:extLst>
      <p:ext uri="{BB962C8B-B14F-4D97-AF65-F5344CB8AC3E}">
        <p14:creationId xmlns:p14="http://schemas.microsoft.com/office/powerpoint/2010/main" val="16655628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idx="4294967295"/>
          </p:nvPr>
        </p:nvSpPr>
        <p:spPr>
          <a:xfrm>
            <a:off x="457200" y="274638"/>
            <a:ext cx="8229600" cy="814387"/>
          </a:xfrm>
        </p:spPr>
        <p:txBody>
          <a:bodyPr/>
          <a:lstStyle/>
          <a:p>
            <a:r>
              <a:rPr lang="en-GB" sz="3600" b="1" dirty="0" smtClean="0">
                <a:solidFill>
                  <a:srgbClr val="3366FF"/>
                </a:solidFill>
              </a:rPr>
              <a:t>‘Dublin III’ Regulation</a:t>
            </a:r>
            <a:br>
              <a:rPr lang="en-GB" sz="3600" b="1" dirty="0" smtClean="0">
                <a:solidFill>
                  <a:srgbClr val="3366FF"/>
                </a:solidFill>
              </a:rPr>
            </a:br>
            <a:r>
              <a:rPr lang="en-GB" sz="3600" b="1" dirty="0" smtClean="0">
                <a:solidFill>
                  <a:srgbClr val="3366FF"/>
                </a:solidFill>
              </a:rPr>
              <a:t>604/2013</a:t>
            </a:r>
            <a:endParaRPr lang="en-US" sz="3600" b="1" dirty="0" smtClean="0">
              <a:solidFill>
                <a:srgbClr val="3366FF"/>
              </a:solidFill>
            </a:endParaRPr>
          </a:p>
        </p:txBody>
      </p:sp>
      <p:sp>
        <p:nvSpPr>
          <p:cNvPr id="94211" name="Content Placeholder 2"/>
          <p:cNvSpPr>
            <a:spLocks noGrp="1"/>
          </p:cNvSpPr>
          <p:nvPr>
            <p:ph idx="4294967295"/>
          </p:nvPr>
        </p:nvSpPr>
        <p:spPr>
          <a:xfrm>
            <a:off x="431800" y="1042988"/>
            <a:ext cx="8229600" cy="5535612"/>
          </a:xfrm>
        </p:spPr>
        <p:txBody>
          <a:bodyPr/>
          <a:lstStyle/>
          <a:p>
            <a:pPr marL="1009650" lvl="1" indent="-609600">
              <a:buFont typeface="Wingdings" pitchFamily="2" charset="2"/>
              <a:buChar char="Ø"/>
            </a:pPr>
            <a:endParaRPr lang="en-GB" sz="2200" dirty="0" smtClean="0"/>
          </a:p>
          <a:p>
            <a:pPr marL="1009650" lvl="1" indent="-609600">
              <a:buFont typeface="Wingdings" pitchFamily="2" charset="2"/>
              <a:buChar char="Ø"/>
            </a:pPr>
            <a:r>
              <a:rPr lang="en-GB" sz="2200" dirty="0" smtClean="0"/>
              <a:t>Strengthened </a:t>
            </a:r>
            <a:r>
              <a:rPr lang="en-GB" sz="2200" b="1" dirty="0" smtClean="0">
                <a:solidFill>
                  <a:srgbClr val="3366FF"/>
                </a:solidFill>
              </a:rPr>
              <a:t>criteria</a:t>
            </a:r>
            <a:r>
              <a:rPr lang="en-GB" sz="2200" dirty="0" smtClean="0"/>
              <a:t> and </a:t>
            </a:r>
            <a:r>
              <a:rPr lang="en-GB" sz="2200" b="1" dirty="0" smtClean="0">
                <a:solidFill>
                  <a:srgbClr val="3366FF"/>
                </a:solidFill>
              </a:rPr>
              <a:t>procedures</a:t>
            </a:r>
            <a:r>
              <a:rPr lang="en-GB" sz="2200" dirty="0" smtClean="0">
                <a:solidFill>
                  <a:schemeClr val="accent2"/>
                </a:solidFill>
              </a:rPr>
              <a:t>: </a:t>
            </a:r>
            <a:endParaRPr lang="en-GB" sz="2200" dirty="0" smtClean="0"/>
          </a:p>
          <a:p>
            <a:pPr marL="1409700" lvl="2" indent="-609600" algn="just"/>
            <a:r>
              <a:rPr lang="en-GB" sz="2000" dirty="0" smtClean="0"/>
              <a:t>requirements for more systematic and complete information for applicants and increased procedural safeguards; </a:t>
            </a:r>
          </a:p>
          <a:p>
            <a:pPr marL="1409700" lvl="2" indent="-609600" algn="just"/>
            <a:r>
              <a:rPr lang="en-GB" sz="2000" dirty="0" smtClean="0"/>
              <a:t>interviews in all Dublin cases; </a:t>
            </a:r>
          </a:p>
          <a:p>
            <a:pPr marL="1409700" lvl="2" indent="-609600" algn="just"/>
            <a:r>
              <a:rPr lang="en-GB" sz="2000" dirty="0" smtClean="0"/>
              <a:t>an extended concept of family, increasing scope for relatives beyond the nuclear family to have claims dealt with in the same Member State, and others</a:t>
            </a:r>
          </a:p>
          <a:p>
            <a:pPr marL="1409700" lvl="2" indent="-609600" algn="just"/>
            <a:r>
              <a:rPr lang="en-GB" sz="2000" dirty="0" smtClean="0"/>
              <a:t>More entitlements for unaccompanied/separated children</a:t>
            </a:r>
          </a:p>
          <a:p>
            <a:pPr marL="1409700" lvl="2" indent="-609600" algn="just"/>
            <a:r>
              <a:rPr lang="en-GB" sz="2000" dirty="0" smtClean="0"/>
              <a:t>Wider ‘discretionary clause’ – allowing MS to take responsibility in more cases</a:t>
            </a:r>
          </a:p>
          <a:p>
            <a:pPr marL="1009650" lvl="1" indent="-609600" algn="just">
              <a:buFont typeface="Wingdings" pitchFamily="2" charset="2"/>
              <a:buChar char="Ø"/>
            </a:pPr>
            <a:r>
              <a:rPr lang="en-GB" sz="2000" b="1" dirty="0" smtClean="0">
                <a:solidFill>
                  <a:srgbClr val="3366FF"/>
                </a:solidFill>
              </a:rPr>
              <a:t>Early Warning and Preparedness Mechanism</a:t>
            </a:r>
            <a:r>
              <a:rPr lang="en-GB" sz="2000" dirty="0" smtClean="0"/>
              <a:t> as a means to help detect and avert emerging problems for states’ asylum systems &amp; EASO role (</a:t>
            </a:r>
            <a:r>
              <a:rPr lang="en-GB" sz="2000" b="1" i="1" dirty="0" smtClean="0">
                <a:solidFill>
                  <a:srgbClr val="3366FF"/>
                </a:solidFill>
              </a:rPr>
              <a:t>MSS v Belgium/Greece judgment</a:t>
            </a:r>
            <a:r>
              <a:rPr lang="en-GB" sz="2000" dirty="0" smtClean="0">
                <a:solidFill>
                  <a:schemeClr val="accent2"/>
                </a:solidFill>
              </a:rPr>
              <a:t>)</a:t>
            </a:r>
            <a:endParaRPr lang="en-GB" sz="2000" dirty="0" smtClean="0"/>
          </a:p>
          <a:p>
            <a:pPr marL="1009650" lvl="1" indent="-609600">
              <a:buFont typeface="Wingdings" pitchFamily="2" charset="2"/>
              <a:buChar char="Ø"/>
            </a:pPr>
            <a:endParaRPr lang="en-US" sz="2200" i="1" dirty="0" smtClean="0"/>
          </a:p>
          <a:p>
            <a:endParaRPr lang="en-US" sz="2200" dirty="0" smtClean="0"/>
          </a:p>
        </p:txBody>
      </p:sp>
      <p:sp>
        <p:nvSpPr>
          <p:cNvPr id="94212"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hangingPunct="1"/>
            <a:fld id="{497A2BD9-5A47-466A-AD83-1529A7D7DBB1}" type="slidenum">
              <a:rPr lang="en-US" sz="1400" b="0"/>
              <a:pPr algn="r" eaLnBrk="1" hangingPunct="1"/>
              <a:t>38</a:t>
            </a:fld>
            <a:endParaRPr lang="en-US" sz="1400" b="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b="1" dirty="0" smtClean="0">
                <a:solidFill>
                  <a:schemeClr val="tx1"/>
                </a:solidFill>
                <a:effectLst>
                  <a:outerShdw blurRad="38100" dist="38100" dir="2700000" algn="tl">
                    <a:srgbClr val="000000">
                      <a:alpha val="43137"/>
                    </a:srgbClr>
                  </a:outerShdw>
                </a:effectLst>
              </a:rPr>
              <a:t/>
            </a:r>
            <a:br>
              <a:rPr lang="en-US" sz="3200" b="1" dirty="0" smtClean="0">
                <a:solidFill>
                  <a:schemeClr val="tx1"/>
                </a:solidFill>
                <a:effectLst>
                  <a:outerShdw blurRad="38100" dist="38100" dir="2700000" algn="tl">
                    <a:srgbClr val="000000">
                      <a:alpha val="43137"/>
                    </a:srgbClr>
                  </a:outerShdw>
                </a:effectLst>
              </a:rPr>
            </a:br>
            <a:r>
              <a:rPr lang="en-US" sz="3600" b="1" dirty="0" smtClean="0">
                <a:solidFill>
                  <a:srgbClr val="3366FF"/>
                </a:solidFill>
              </a:rPr>
              <a:t>Application </a:t>
            </a:r>
            <a:r>
              <a:rPr lang="en-US" sz="3600" b="1" dirty="0">
                <a:solidFill>
                  <a:srgbClr val="3366FF"/>
                </a:solidFill>
              </a:rPr>
              <a:t>of Dublin </a:t>
            </a:r>
            <a:r>
              <a:rPr lang="en-US" sz="3600" b="1" dirty="0" smtClean="0">
                <a:solidFill>
                  <a:srgbClr val="3366FF"/>
                </a:solidFill>
              </a:rPr>
              <a:t>III Regulation </a:t>
            </a:r>
            <a:r>
              <a:rPr lang="en-US" sz="3600" b="1" dirty="0">
                <a:solidFill>
                  <a:srgbClr val="3366FF"/>
                </a:solidFill>
              </a:rPr>
              <a:t>to </a:t>
            </a:r>
            <a:r>
              <a:rPr lang="en-US" sz="3600" b="1" dirty="0" smtClean="0">
                <a:solidFill>
                  <a:srgbClr val="3366FF"/>
                </a:solidFill>
              </a:rPr>
              <a:t>children</a:t>
            </a:r>
            <a:r>
              <a:rPr lang="en-US" dirty="0"/>
              <a:t/>
            </a:r>
            <a:br>
              <a:rPr lang="en-US" dirty="0"/>
            </a:br>
            <a:endParaRPr lang="en-US" dirty="0"/>
          </a:p>
        </p:txBody>
      </p:sp>
      <p:sp>
        <p:nvSpPr>
          <p:cNvPr id="6" name="Content Placeholder 5"/>
          <p:cNvSpPr>
            <a:spLocks noGrp="1"/>
          </p:cNvSpPr>
          <p:nvPr>
            <p:ph idx="1"/>
          </p:nvPr>
        </p:nvSpPr>
        <p:spPr/>
        <p:txBody>
          <a:bodyPr/>
          <a:lstStyle/>
          <a:p>
            <a:pPr marL="0" lvl="0" indent="0">
              <a:buNone/>
            </a:pPr>
            <a:r>
              <a:rPr lang="en-US" sz="2400" b="1" i="1" dirty="0">
                <a:solidFill>
                  <a:srgbClr val="6699FF"/>
                </a:solidFill>
              </a:rPr>
              <a:t>MA and Others </a:t>
            </a:r>
            <a:r>
              <a:rPr lang="en-US" sz="2400" i="1" dirty="0" smtClean="0">
                <a:solidFill>
                  <a:srgbClr val="6699FF"/>
                </a:solidFill>
              </a:rPr>
              <a:t>(C-648/11</a:t>
            </a:r>
            <a:r>
              <a:rPr lang="en-US" sz="2400" i="1" dirty="0">
                <a:solidFill>
                  <a:srgbClr val="6699FF"/>
                </a:solidFill>
              </a:rPr>
              <a:t>): </a:t>
            </a:r>
            <a:endParaRPr lang="en-US" sz="2400" dirty="0">
              <a:solidFill>
                <a:srgbClr val="000000"/>
              </a:solidFill>
            </a:endParaRPr>
          </a:p>
          <a:p>
            <a:pPr marL="0" lvl="0" indent="0">
              <a:buNone/>
            </a:pPr>
            <a:endParaRPr lang="en-US" sz="2400" dirty="0">
              <a:solidFill>
                <a:srgbClr val="000000"/>
              </a:solidFill>
            </a:endParaRPr>
          </a:p>
          <a:p>
            <a:pPr marL="0" lvl="0" indent="0" algn="just">
              <a:buNone/>
            </a:pPr>
            <a:r>
              <a:rPr lang="en-US" sz="2000" i="1" dirty="0">
                <a:solidFill>
                  <a:srgbClr val="000000"/>
                </a:solidFill>
              </a:rPr>
              <a:t>When an applicant for asylum who is </a:t>
            </a:r>
            <a:r>
              <a:rPr lang="en-US" sz="2000" b="1" i="1" dirty="0">
                <a:solidFill>
                  <a:srgbClr val="6699FF"/>
                </a:solidFill>
              </a:rPr>
              <a:t>an UAM </a:t>
            </a:r>
            <a:r>
              <a:rPr lang="en-US" sz="2000" i="1" dirty="0">
                <a:solidFill>
                  <a:srgbClr val="000000"/>
                </a:solidFill>
              </a:rPr>
              <a:t>with no member of family legally present in another MS has lodged claims for asylum in more than one MS, the MS responsible for determining the application for asylum pursuant to Article 6(2) of the Dublin II Regulation must, in principle, having regard to the </a:t>
            </a:r>
            <a:r>
              <a:rPr lang="en-US" sz="2000" b="1" i="1" dirty="0">
                <a:solidFill>
                  <a:srgbClr val="6699FF"/>
                </a:solidFill>
              </a:rPr>
              <a:t>minor’s best interests</a:t>
            </a:r>
            <a:r>
              <a:rPr lang="en-US" sz="2000" i="1" dirty="0">
                <a:solidFill>
                  <a:srgbClr val="000000"/>
                </a:solidFill>
              </a:rPr>
              <a:t>, and unless those interests require otherwise, be the MS where the most recent application has been lodged (i.e. usually where the UAM is currently physically present).</a:t>
            </a:r>
            <a:endParaRPr lang="en-GB" sz="2000" i="1" dirty="0">
              <a:solidFill>
                <a:srgbClr val="000000"/>
              </a:solidFill>
            </a:endParaRPr>
          </a:p>
          <a:p>
            <a:endParaRPr lang="en-US" dirty="0"/>
          </a:p>
        </p:txBody>
      </p:sp>
      <p:sp>
        <p:nvSpPr>
          <p:cNvPr id="2" name="Slide Number Placeholder 1"/>
          <p:cNvSpPr>
            <a:spLocks noGrp="1"/>
          </p:cNvSpPr>
          <p:nvPr>
            <p:ph type="sldNum" sz="quarter" idx="12"/>
          </p:nvPr>
        </p:nvSpPr>
        <p:spPr/>
        <p:txBody>
          <a:bodyPr/>
          <a:lstStyle/>
          <a:p>
            <a:pPr>
              <a:defRPr/>
            </a:pPr>
            <a:fld id="{EA691D27-16BB-40D8-B0D6-BA2401A0B1C3}" type="slidenum">
              <a:rPr lang="en-US" smtClean="0"/>
              <a:pPr>
                <a:defRPr/>
              </a:pPr>
              <a:t>39</a:t>
            </a:fld>
            <a:endParaRPr lang="en-US"/>
          </a:p>
        </p:txBody>
      </p:sp>
    </p:spTree>
    <p:extLst>
      <p:ext uri="{BB962C8B-B14F-4D97-AF65-F5344CB8AC3E}">
        <p14:creationId xmlns:p14="http://schemas.microsoft.com/office/powerpoint/2010/main" val="4035097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hangingPunct="1"/>
            <a:fld id="{778AEF91-DA4C-40F8-93C0-57A086683EC3}" type="slidenum">
              <a:rPr lang="en-US" sz="1400" b="0"/>
              <a:pPr algn="r" eaLnBrk="1" hangingPunct="1"/>
              <a:t>4</a:t>
            </a:fld>
            <a:endParaRPr lang="en-US" sz="1400" b="0"/>
          </a:p>
        </p:txBody>
      </p:sp>
      <p:sp>
        <p:nvSpPr>
          <p:cNvPr id="412674" name="Text Box 2"/>
          <p:cNvSpPr txBox="1">
            <a:spLocks noChangeArrowheads="1"/>
          </p:cNvSpPr>
          <p:nvPr/>
        </p:nvSpPr>
        <p:spPr bwMode="auto">
          <a:xfrm>
            <a:off x="395288" y="1844675"/>
            <a:ext cx="8532812" cy="4094163"/>
          </a:xfrm>
          <a:prstGeom prst="rect">
            <a:avLst/>
          </a:prstGeom>
          <a:solidFill>
            <a:schemeClr val="bg1"/>
          </a:solidFill>
          <a:ln w="9525">
            <a:solidFill>
              <a:schemeClr val="tx1"/>
            </a:solidFill>
            <a:miter lim="800000"/>
            <a:headEnd/>
            <a:tailEnd/>
          </a:ln>
        </p:spPr>
        <p:txBody>
          <a:bodyPr>
            <a:spAutoFit/>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buFontTx/>
              <a:buChar char="•"/>
            </a:pPr>
            <a:r>
              <a:rPr lang="en-US" sz="2600" b="0"/>
              <a:t> </a:t>
            </a:r>
            <a:r>
              <a:rPr lang="en-US" sz="2600" b="0">
                <a:solidFill>
                  <a:schemeClr val="accent2"/>
                </a:solidFill>
              </a:rPr>
              <a:t>Hague Programme (2004):</a:t>
            </a:r>
            <a:r>
              <a:rPr lang="en-US" sz="2600" b="0"/>
              <a:t> “Strengthening freedom, security and justice in the EU”</a:t>
            </a:r>
          </a:p>
          <a:p>
            <a:pPr eaLnBrk="1" hangingPunct="1">
              <a:buFontTx/>
              <a:buChar char="•"/>
            </a:pPr>
            <a:r>
              <a:rPr lang="fr-FR" sz="2600" b="0"/>
              <a:t> Aimed to establish CEAS, with: </a:t>
            </a:r>
          </a:p>
          <a:p>
            <a:pPr lvl="1" eaLnBrk="1" hangingPunct="1">
              <a:buFontTx/>
              <a:buChar char="•"/>
            </a:pPr>
            <a:r>
              <a:rPr lang="fr-FR" sz="2600" b="0"/>
              <a:t>a </a:t>
            </a:r>
            <a:r>
              <a:rPr lang="fr-FR" sz="2600" b="0" i="1"/>
              <a:t>common asylum procedure</a:t>
            </a:r>
            <a:r>
              <a:rPr lang="fr-FR" sz="2600" b="0"/>
              <a:t> and </a:t>
            </a:r>
          </a:p>
          <a:p>
            <a:pPr lvl="1" eaLnBrk="1" hangingPunct="1">
              <a:buFontTx/>
              <a:buChar char="•"/>
            </a:pPr>
            <a:r>
              <a:rPr lang="fr-FR" sz="2600" b="0"/>
              <a:t>a </a:t>
            </a:r>
            <a:r>
              <a:rPr lang="fr-FR" sz="2600" b="0" i="1"/>
              <a:t>uniform status</a:t>
            </a:r>
            <a:r>
              <a:rPr lang="fr-FR" sz="2600" b="0"/>
              <a:t> </a:t>
            </a:r>
          </a:p>
          <a:p>
            <a:pPr lvl="1"/>
            <a:r>
              <a:rPr lang="fr-FR" sz="2600" b="0"/>
              <a:t>	for those granted asylum/subsidiary protection,</a:t>
            </a:r>
          </a:p>
          <a:p>
            <a:pPr lvl="1">
              <a:buFontTx/>
              <a:buChar char="•"/>
            </a:pPr>
            <a:r>
              <a:rPr lang="fr-FR" sz="2600"/>
              <a:t>‘</a:t>
            </a:r>
            <a:r>
              <a:rPr lang="fr-FR" sz="2600">
                <a:solidFill>
                  <a:schemeClr val="accent2"/>
                </a:solidFill>
              </a:rPr>
              <a:t>Based on full and inclusive application of the Geneva Convention.. and other relevant treaties’</a:t>
            </a:r>
          </a:p>
          <a:p>
            <a:pPr lvl="1">
              <a:buFontTx/>
              <a:buChar char="•"/>
            </a:pPr>
            <a:r>
              <a:rPr lang="fr-FR" sz="2600" b="0"/>
              <a:t> built on a ‘</a:t>
            </a:r>
            <a:r>
              <a:rPr lang="fr-FR" sz="2600" b="0" i="1"/>
              <a:t>thorough and complete evaluation</a:t>
            </a:r>
            <a:r>
              <a:rPr lang="fr-FR" sz="2600" b="0"/>
              <a:t>’ of first phase legal instruments</a:t>
            </a:r>
            <a:endParaRPr lang="en-US" sz="2600" b="0"/>
          </a:p>
        </p:txBody>
      </p:sp>
      <p:sp>
        <p:nvSpPr>
          <p:cNvPr id="8196" name="Text Box 3"/>
          <p:cNvSpPr txBox="1">
            <a:spLocks noChangeArrowheads="1"/>
          </p:cNvSpPr>
          <p:nvPr/>
        </p:nvSpPr>
        <p:spPr bwMode="auto">
          <a:xfrm>
            <a:off x="341313" y="414338"/>
            <a:ext cx="8131175"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r>
              <a:rPr lang="en-US" sz="3400" dirty="0">
                <a:solidFill>
                  <a:srgbClr val="3366FF"/>
                </a:solidFill>
              </a:rPr>
              <a:t>PHASE II, 2004-9: THE COMMON </a:t>
            </a:r>
          </a:p>
          <a:p>
            <a:pPr algn="ctr" eaLnBrk="1" hangingPunct="1"/>
            <a:r>
              <a:rPr lang="en-US" sz="3400" dirty="0">
                <a:solidFill>
                  <a:srgbClr val="3366FF"/>
                </a:solidFill>
              </a:rPr>
              <a:t>EUROPEAN ASYLUM SYSTEM (CEAS)</a:t>
            </a:r>
          </a:p>
        </p:txBody>
      </p:sp>
    </p:spTree>
    <p:extLst>
      <p:ext uri="{BB962C8B-B14F-4D97-AF65-F5344CB8AC3E}">
        <p14:creationId xmlns:p14="http://schemas.microsoft.com/office/powerpoint/2010/main" val="3194971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12674">
                                            <p:bg/>
                                          </p:spTgt>
                                        </p:tgtEl>
                                        <p:attrNameLst>
                                          <p:attrName>style.visibility</p:attrName>
                                        </p:attrNameLst>
                                      </p:cBhvr>
                                      <p:to>
                                        <p:strVal val="visible"/>
                                      </p:to>
                                    </p:set>
                                    <p:animEffect transition="in" filter="fade">
                                      <p:cBhvr>
                                        <p:cTn id="7" dur="2000"/>
                                        <p:tgtEl>
                                          <p:spTgt spid="41267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2674">
                                            <p:txEl>
                                              <p:pRg st="0" end="0"/>
                                            </p:txEl>
                                          </p:spTgt>
                                        </p:tgtEl>
                                        <p:attrNameLst>
                                          <p:attrName>style.visibility</p:attrName>
                                        </p:attrNameLst>
                                      </p:cBhvr>
                                      <p:to>
                                        <p:strVal val="visible"/>
                                      </p:to>
                                    </p:set>
                                    <p:animEffect transition="in" filter="fade">
                                      <p:cBhvr>
                                        <p:cTn id="12" dur="2000"/>
                                        <p:tgtEl>
                                          <p:spTgt spid="41267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2674">
                                            <p:txEl>
                                              <p:pRg st="1" end="1"/>
                                            </p:txEl>
                                          </p:spTgt>
                                        </p:tgtEl>
                                        <p:attrNameLst>
                                          <p:attrName>style.visibility</p:attrName>
                                        </p:attrNameLst>
                                      </p:cBhvr>
                                      <p:to>
                                        <p:strVal val="visible"/>
                                      </p:to>
                                    </p:set>
                                    <p:animEffect transition="in" filter="fade">
                                      <p:cBhvr>
                                        <p:cTn id="17" dur="2000"/>
                                        <p:tgtEl>
                                          <p:spTgt spid="412674">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12674">
                                            <p:txEl>
                                              <p:pRg st="2" end="2"/>
                                            </p:txEl>
                                          </p:spTgt>
                                        </p:tgtEl>
                                        <p:attrNameLst>
                                          <p:attrName>style.visibility</p:attrName>
                                        </p:attrNameLst>
                                      </p:cBhvr>
                                      <p:to>
                                        <p:strVal val="visible"/>
                                      </p:to>
                                    </p:set>
                                    <p:animEffect transition="in" filter="fade">
                                      <p:cBhvr>
                                        <p:cTn id="20" dur="2000"/>
                                        <p:tgtEl>
                                          <p:spTgt spid="412674">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12674">
                                            <p:txEl>
                                              <p:pRg st="3" end="3"/>
                                            </p:txEl>
                                          </p:spTgt>
                                        </p:tgtEl>
                                        <p:attrNameLst>
                                          <p:attrName>style.visibility</p:attrName>
                                        </p:attrNameLst>
                                      </p:cBhvr>
                                      <p:to>
                                        <p:strVal val="visible"/>
                                      </p:to>
                                    </p:set>
                                    <p:animEffect transition="in" filter="fade">
                                      <p:cBhvr>
                                        <p:cTn id="23" dur="2000"/>
                                        <p:tgtEl>
                                          <p:spTgt spid="412674">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2674">
                                            <p:txEl>
                                              <p:pRg st="4" end="4"/>
                                            </p:txEl>
                                          </p:spTgt>
                                        </p:tgtEl>
                                        <p:attrNameLst>
                                          <p:attrName>style.visibility</p:attrName>
                                        </p:attrNameLst>
                                      </p:cBhvr>
                                      <p:to>
                                        <p:strVal val="visible"/>
                                      </p:to>
                                    </p:set>
                                    <p:animEffect transition="in" filter="fade">
                                      <p:cBhvr>
                                        <p:cTn id="26" dur="2000"/>
                                        <p:tgtEl>
                                          <p:spTgt spid="412674">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12674">
                                            <p:txEl>
                                              <p:pRg st="5" end="5"/>
                                            </p:txEl>
                                          </p:spTgt>
                                        </p:tgtEl>
                                        <p:attrNameLst>
                                          <p:attrName>style.visibility</p:attrName>
                                        </p:attrNameLst>
                                      </p:cBhvr>
                                      <p:to>
                                        <p:strVal val="visible"/>
                                      </p:to>
                                    </p:set>
                                    <p:animEffect transition="in" filter="fade">
                                      <p:cBhvr>
                                        <p:cTn id="29" dur="2000"/>
                                        <p:tgtEl>
                                          <p:spTgt spid="412674">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12674">
                                            <p:txEl>
                                              <p:pRg st="6" end="6"/>
                                            </p:txEl>
                                          </p:spTgt>
                                        </p:tgtEl>
                                        <p:attrNameLst>
                                          <p:attrName>style.visibility</p:attrName>
                                        </p:attrNameLst>
                                      </p:cBhvr>
                                      <p:to>
                                        <p:strVal val="visible"/>
                                      </p:to>
                                    </p:set>
                                    <p:animEffect transition="in" filter="fade">
                                      <p:cBhvr>
                                        <p:cTn id="34" dur="2000"/>
                                        <p:tgtEl>
                                          <p:spTgt spid="4126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4"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797425"/>
            <a:ext cx="1614487"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1" name="Rectangle 2"/>
          <p:cNvSpPr>
            <a:spLocks noGrp="1" noChangeArrowheads="1"/>
          </p:cNvSpPr>
          <p:nvPr>
            <p:ph type="title" idx="4294967295"/>
          </p:nvPr>
        </p:nvSpPr>
        <p:spPr/>
        <p:txBody>
          <a:bodyPr/>
          <a:lstStyle/>
          <a:p>
            <a:r>
              <a:rPr lang="en-GB" sz="3600" b="1" dirty="0" smtClean="0">
                <a:solidFill>
                  <a:srgbClr val="3366FF"/>
                </a:solidFill>
              </a:rPr>
              <a:t>“</a:t>
            </a:r>
            <a:r>
              <a:rPr lang="en-GB" sz="3600" b="1" dirty="0" err="1" smtClean="0">
                <a:solidFill>
                  <a:srgbClr val="3366FF"/>
                </a:solidFill>
              </a:rPr>
              <a:t>Eurodac</a:t>
            </a:r>
            <a:r>
              <a:rPr lang="en-GB" sz="3600" b="1" dirty="0" smtClean="0">
                <a:solidFill>
                  <a:srgbClr val="3366FF"/>
                </a:solidFill>
              </a:rPr>
              <a:t>” Regulation </a:t>
            </a:r>
            <a:br>
              <a:rPr lang="en-GB" sz="3600" b="1" dirty="0" smtClean="0">
                <a:solidFill>
                  <a:srgbClr val="3366FF"/>
                </a:solidFill>
              </a:rPr>
            </a:br>
            <a:r>
              <a:rPr lang="en-US" sz="3600" b="1" dirty="0" smtClean="0">
                <a:solidFill>
                  <a:srgbClr val="3366FF"/>
                </a:solidFill>
              </a:rPr>
              <a:t>No </a:t>
            </a:r>
            <a:r>
              <a:rPr lang="en-US" sz="3600" b="1" dirty="0">
                <a:solidFill>
                  <a:srgbClr val="3366FF"/>
                </a:solidFill>
              </a:rPr>
              <a:t>603/2013 </a:t>
            </a:r>
            <a:endParaRPr lang="en-US" sz="3600" b="1" dirty="0" smtClean="0">
              <a:solidFill>
                <a:srgbClr val="3366FF"/>
              </a:solidFill>
            </a:endParaRPr>
          </a:p>
        </p:txBody>
      </p:sp>
      <p:sp>
        <p:nvSpPr>
          <p:cNvPr id="21508" name="Rectangle 3"/>
          <p:cNvSpPr>
            <a:spLocks noGrp="1" noChangeArrowheads="1"/>
          </p:cNvSpPr>
          <p:nvPr>
            <p:ph type="body" idx="4294967295"/>
          </p:nvPr>
        </p:nvSpPr>
        <p:spPr>
          <a:xfrm>
            <a:off x="323850" y="1412875"/>
            <a:ext cx="8507413" cy="5068888"/>
          </a:xfrm>
        </p:spPr>
        <p:txBody>
          <a:bodyPr/>
          <a:lstStyle/>
          <a:p>
            <a:pPr marL="0" indent="0">
              <a:lnSpc>
                <a:spcPct val="80000"/>
              </a:lnSpc>
              <a:spcBef>
                <a:spcPct val="0"/>
              </a:spcBef>
              <a:buFontTx/>
              <a:buNone/>
            </a:pPr>
            <a:endParaRPr lang="en-US" sz="2800" dirty="0" smtClean="0"/>
          </a:p>
          <a:p>
            <a:pPr marL="0" indent="0" algn="just">
              <a:lnSpc>
                <a:spcPct val="80000"/>
              </a:lnSpc>
              <a:spcBef>
                <a:spcPct val="0"/>
              </a:spcBef>
              <a:buFont typeface="Wingdings" pitchFamily="2" charset="2"/>
              <a:buChar char="Ø"/>
            </a:pPr>
            <a:r>
              <a:rPr lang="en-US" sz="2800" dirty="0" smtClean="0"/>
              <a:t> A</a:t>
            </a:r>
            <a:r>
              <a:rPr lang="en-GB" sz="2800" dirty="0" smtClean="0"/>
              <a:t>ccess for law enforcement bodies to the fingerprint database</a:t>
            </a:r>
          </a:p>
          <a:p>
            <a:pPr marL="0" indent="0" algn="just">
              <a:lnSpc>
                <a:spcPct val="80000"/>
              </a:lnSpc>
              <a:spcBef>
                <a:spcPct val="0"/>
              </a:spcBef>
              <a:buNone/>
            </a:pPr>
            <a:r>
              <a:rPr lang="en-US" sz="2800" dirty="0" smtClean="0"/>
              <a:t> </a:t>
            </a:r>
          </a:p>
          <a:p>
            <a:pPr marL="0" indent="0" algn="just">
              <a:lnSpc>
                <a:spcPct val="80000"/>
              </a:lnSpc>
              <a:spcBef>
                <a:spcPct val="0"/>
              </a:spcBef>
              <a:buFont typeface="Wingdings" pitchFamily="2" charset="2"/>
              <a:buChar char="Ø"/>
            </a:pPr>
            <a:r>
              <a:rPr lang="en-US" sz="2800" dirty="0"/>
              <a:t> </a:t>
            </a:r>
            <a:r>
              <a:rPr lang="en-US" sz="2800" dirty="0" smtClean="0"/>
              <a:t>Concerns that </a:t>
            </a:r>
            <a:r>
              <a:rPr lang="en-GB" sz="2800" dirty="0" smtClean="0"/>
              <a:t>data relating to asylum-seekers would be protected from misuse and from the risk of transmission to countries of origin.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a:xfrm>
            <a:off x="2051720" y="5904275"/>
            <a:ext cx="5486400" cy="810089"/>
          </a:xfrm>
        </p:spPr>
        <p:txBody>
          <a:bodyPr/>
          <a:lstStyle/>
          <a:p>
            <a:pPr algn="ctr"/>
            <a:r>
              <a:rPr lang="en-US" sz="4400" b="1" dirty="0" smtClean="0">
                <a:solidFill>
                  <a:srgbClr val="3366FF"/>
                </a:solidFill>
              </a:rPr>
              <a:t>PALDIES!</a:t>
            </a:r>
            <a:endParaRPr lang="en-US" sz="4400" b="1" dirty="0">
              <a:solidFill>
                <a:srgbClr val="3366FF"/>
              </a:solidFill>
            </a:endParaRPr>
          </a:p>
        </p:txBody>
      </p:sp>
      <p:sp>
        <p:nvSpPr>
          <p:cNvPr id="2150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095F3C44-39EA-454A-B35E-7FFC9BB3D330}" type="slidenum">
              <a:rPr lang="en-US" b="0" smtClean="0">
                <a:solidFill>
                  <a:schemeClr val="bg1"/>
                </a:solidFill>
              </a:rPr>
              <a:pPr eaLnBrk="1" hangingPunct="1"/>
              <a:t>41</a:t>
            </a:fld>
            <a:endParaRPr lang="en-US" b="0" dirty="0" smtClean="0">
              <a:solidFill>
                <a:schemeClr val="bg1"/>
              </a:solidFill>
            </a:endParaRPr>
          </a:p>
        </p:txBody>
      </p:sp>
      <p:pic>
        <p:nvPicPr>
          <p:cNvPr id="21507" name="Picture 2" descr="question-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585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872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800" b="1" dirty="0">
                <a:solidFill>
                  <a:srgbClr val="3366FF"/>
                </a:solidFill>
                <a:cs typeface="Times New Roman" pitchFamily="18" charset="0"/>
              </a:rPr>
              <a:t>Common European Asylum System (CEAS)</a:t>
            </a:r>
            <a:r>
              <a:rPr lang="en-GB" sz="4000" i="1" dirty="0">
                <a:solidFill>
                  <a:srgbClr val="3366FF"/>
                </a:solidFill>
                <a:cs typeface="Times New Roman" pitchFamily="18" charset="0"/>
              </a:rPr>
              <a:t> </a:t>
            </a:r>
            <a:endParaRPr lang="en-US" dirty="0">
              <a:solidFill>
                <a:srgbClr val="3366FF"/>
              </a:solidFill>
              <a:cs typeface="Times New Roman" pitchFamily="18" charset="0"/>
            </a:endParaRPr>
          </a:p>
        </p:txBody>
      </p:sp>
      <p:sp>
        <p:nvSpPr>
          <p:cNvPr id="3" name="Content Placeholder 2"/>
          <p:cNvSpPr>
            <a:spLocks noGrp="1"/>
          </p:cNvSpPr>
          <p:nvPr>
            <p:ph idx="1"/>
          </p:nvPr>
        </p:nvSpPr>
        <p:spPr/>
        <p:txBody>
          <a:bodyPr/>
          <a:lstStyle/>
          <a:p>
            <a:pPr lvl="0" algn="just">
              <a:lnSpc>
                <a:spcPct val="80000"/>
              </a:lnSpc>
              <a:buFont typeface="Wingdings" pitchFamily="2" charset="2"/>
              <a:buChar char="Ø"/>
            </a:pPr>
            <a:r>
              <a:rPr lang="en-GB" sz="2000" b="1" dirty="0">
                <a:solidFill>
                  <a:srgbClr val="000000"/>
                </a:solidFill>
                <a:latin typeface="+mj-lt"/>
                <a:cs typeface="Times New Roman" pitchFamily="18" charset="0"/>
              </a:rPr>
              <a:t>In March 2013</a:t>
            </a:r>
            <a:r>
              <a:rPr lang="en-GB" sz="2000" dirty="0">
                <a:solidFill>
                  <a:srgbClr val="000000"/>
                </a:solidFill>
                <a:latin typeface="+mj-lt"/>
                <a:cs typeface="Times New Roman" pitchFamily="18" charset="0"/>
              </a:rPr>
              <a:t>, the European Parliament and Council agreed in principle on the text of </a:t>
            </a:r>
            <a:r>
              <a:rPr lang="en-GB" sz="2000" b="1" i="1" dirty="0">
                <a:solidFill>
                  <a:srgbClr val="000000"/>
                </a:solidFill>
                <a:latin typeface="+mj-lt"/>
                <a:cs typeface="Times New Roman" pitchFamily="18" charset="0"/>
              </a:rPr>
              <a:t>recast</a:t>
            </a:r>
            <a:r>
              <a:rPr lang="en-GB" sz="2000" dirty="0">
                <a:solidFill>
                  <a:srgbClr val="000000"/>
                </a:solidFill>
                <a:latin typeface="+mj-lt"/>
                <a:cs typeface="Times New Roman" pitchFamily="18" charset="0"/>
              </a:rPr>
              <a:t> legislation: </a:t>
            </a:r>
            <a:endParaRPr lang="en-GB" sz="2000" dirty="0" smtClean="0">
              <a:solidFill>
                <a:srgbClr val="000000"/>
              </a:solidFill>
              <a:latin typeface="+mj-lt"/>
              <a:cs typeface="Times New Roman" pitchFamily="18" charset="0"/>
            </a:endParaRPr>
          </a:p>
          <a:p>
            <a:pPr marL="0" lvl="0" indent="0" algn="just">
              <a:lnSpc>
                <a:spcPct val="80000"/>
              </a:lnSpc>
              <a:buNone/>
            </a:pPr>
            <a:endParaRPr lang="en-GB" sz="800" dirty="0">
              <a:solidFill>
                <a:srgbClr val="000000"/>
              </a:solidFill>
              <a:latin typeface="+mj-lt"/>
              <a:cs typeface="Times New Roman" pitchFamily="18" charset="0"/>
            </a:endParaRPr>
          </a:p>
          <a:p>
            <a:pPr lvl="0" algn="just">
              <a:lnSpc>
                <a:spcPct val="80000"/>
              </a:lnSpc>
            </a:pPr>
            <a:r>
              <a:rPr lang="en-GB" sz="2000" b="1" i="1" dirty="0">
                <a:solidFill>
                  <a:srgbClr val="3366FF"/>
                </a:solidFill>
                <a:latin typeface="+mj-lt"/>
                <a:cs typeface="Times New Roman" pitchFamily="18" charset="0"/>
              </a:rPr>
              <a:t>Reception Conditions </a:t>
            </a:r>
            <a:r>
              <a:rPr lang="en-GB" sz="2000" b="1" i="1" dirty="0" smtClean="0">
                <a:solidFill>
                  <a:srgbClr val="3366FF"/>
                </a:solidFill>
                <a:latin typeface="+mj-lt"/>
                <a:cs typeface="Times New Roman" pitchFamily="18" charset="0"/>
              </a:rPr>
              <a:t>Directive </a:t>
            </a:r>
            <a:endParaRPr lang="en-GB" sz="2000" b="1" i="1" dirty="0">
              <a:solidFill>
                <a:srgbClr val="3366FF"/>
              </a:solidFill>
              <a:latin typeface="+mj-lt"/>
              <a:cs typeface="Times New Roman" pitchFamily="18" charset="0"/>
            </a:endParaRPr>
          </a:p>
          <a:p>
            <a:pPr lvl="0" algn="just">
              <a:lnSpc>
                <a:spcPct val="80000"/>
              </a:lnSpc>
            </a:pPr>
            <a:r>
              <a:rPr lang="en-GB" sz="2000" b="1" i="1" dirty="0">
                <a:solidFill>
                  <a:srgbClr val="3366FF"/>
                </a:solidFill>
                <a:latin typeface="+mj-lt"/>
                <a:cs typeface="Times New Roman" pitchFamily="18" charset="0"/>
              </a:rPr>
              <a:t>Dublin </a:t>
            </a:r>
            <a:r>
              <a:rPr lang="en-GB" sz="2000" b="1" i="1" dirty="0" smtClean="0">
                <a:solidFill>
                  <a:srgbClr val="3366FF"/>
                </a:solidFill>
                <a:latin typeface="+mj-lt"/>
                <a:cs typeface="Times New Roman" pitchFamily="18" charset="0"/>
              </a:rPr>
              <a:t>Regulation </a:t>
            </a:r>
            <a:endParaRPr lang="en-GB" sz="2000" b="1" i="1" dirty="0">
              <a:solidFill>
                <a:srgbClr val="3366FF"/>
              </a:solidFill>
              <a:latin typeface="+mj-lt"/>
              <a:cs typeface="Times New Roman" pitchFamily="18" charset="0"/>
            </a:endParaRPr>
          </a:p>
          <a:p>
            <a:pPr lvl="0" algn="just">
              <a:lnSpc>
                <a:spcPct val="80000"/>
              </a:lnSpc>
            </a:pPr>
            <a:r>
              <a:rPr lang="en-GB" sz="2000" b="1" i="1" dirty="0" err="1">
                <a:solidFill>
                  <a:srgbClr val="3366FF"/>
                </a:solidFill>
                <a:latin typeface="+mj-lt"/>
                <a:cs typeface="Times New Roman" pitchFamily="18" charset="0"/>
              </a:rPr>
              <a:t>Eurodac</a:t>
            </a:r>
            <a:r>
              <a:rPr lang="en-GB" sz="2000" b="1" i="1" dirty="0">
                <a:solidFill>
                  <a:srgbClr val="3366FF"/>
                </a:solidFill>
                <a:latin typeface="+mj-lt"/>
                <a:cs typeface="Times New Roman" pitchFamily="18" charset="0"/>
              </a:rPr>
              <a:t> Regulation </a:t>
            </a:r>
          </a:p>
          <a:p>
            <a:pPr lvl="0" algn="just">
              <a:lnSpc>
                <a:spcPct val="80000"/>
              </a:lnSpc>
            </a:pPr>
            <a:r>
              <a:rPr lang="en-GB" sz="2000" b="1" i="1" dirty="0">
                <a:solidFill>
                  <a:srgbClr val="3366FF"/>
                </a:solidFill>
                <a:latin typeface="+mj-lt"/>
                <a:cs typeface="Times New Roman" pitchFamily="18" charset="0"/>
              </a:rPr>
              <a:t>Asylum Procedures </a:t>
            </a:r>
            <a:r>
              <a:rPr lang="en-GB" sz="2000" b="1" i="1" dirty="0" smtClean="0">
                <a:solidFill>
                  <a:srgbClr val="3366FF"/>
                </a:solidFill>
                <a:latin typeface="+mj-lt"/>
                <a:cs typeface="Times New Roman" pitchFamily="18" charset="0"/>
              </a:rPr>
              <a:t>Directive </a:t>
            </a:r>
            <a:endParaRPr lang="en-GB" sz="2000" b="1" i="1" dirty="0">
              <a:solidFill>
                <a:srgbClr val="3366FF"/>
              </a:solidFill>
              <a:latin typeface="+mj-lt"/>
              <a:cs typeface="Times New Roman" pitchFamily="18" charset="0"/>
            </a:endParaRPr>
          </a:p>
          <a:p>
            <a:pPr lvl="0">
              <a:lnSpc>
                <a:spcPct val="80000"/>
              </a:lnSpc>
              <a:buNone/>
            </a:pPr>
            <a:endParaRPr lang="en-GB" sz="800" dirty="0">
              <a:solidFill>
                <a:srgbClr val="000000"/>
              </a:solidFill>
              <a:latin typeface="+mj-lt"/>
              <a:cs typeface="Times New Roman" pitchFamily="18" charset="0"/>
            </a:endParaRPr>
          </a:p>
          <a:p>
            <a:pPr algn="just">
              <a:lnSpc>
                <a:spcPct val="80000"/>
              </a:lnSpc>
              <a:buFont typeface="Wingdings" pitchFamily="2" charset="2"/>
              <a:buChar char="Ø"/>
            </a:pPr>
            <a:r>
              <a:rPr lang="en-GB" sz="2000" dirty="0" smtClean="0">
                <a:solidFill>
                  <a:srgbClr val="000000"/>
                </a:solidFill>
                <a:latin typeface="+mj-lt"/>
                <a:cs typeface="Times New Roman" pitchFamily="18" charset="0"/>
              </a:rPr>
              <a:t>26 June 2013: the package is formally </a:t>
            </a:r>
            <a:r>
              <a:rPr lang="en-GB" sz="2000" dirty="0">
                <a:solidFill>
                  <a:srgbClr val="000000"/>
                </a:solidFill>
                <a:latin typeface="+mj-lt"/>
                <a:cs typeface="Times New Roman" pitchFamily="18" charset="0"/>
              </a:rPr>
              <a:t>adopted by the Parliament and Council </a:t>
            </a:r>
            <a:r>
              <a:rPr lang="en-GB" sz="2000" dirty="0" smtClean="0">
                <a:solidFill>
                  <a:srgbClr val="000000"/>
                </a:solidFill>
                <a:latin typeface="+mj-lt"/>
                <a:cs typeface="Times New Roman" pitchFamily="18" charset="0"/>
              </a:rPr>
              <a:t>and </a:t>
            </a:r>
            <a:r>
              <a:rPr lang="en-GB" sz="2000" dirty="0">
                <a:solidFill>
                  <a:srgbClr val="000000"/>
                </a:solidFill>
                <a:latin typeface="+mj-lt"/>
                <a:cs typeface="Times New Roman" pitchFamily="18" charset="0"/>
              </a:rPr>
              <a:t>subsequently </a:t>
            </a:r>
            <a:r>
              <a:rPr lang="en-GB" sz="2000" dirty="0" smtClean="0">
                <a:solidFill>
                  <a:srgbClr val="000000"/>
                </a:solidFill>
                <a:latin typeface="+mj-lt"/>
                <a:cs typeface="Times New Roman" pitchFamily="18" charset="0"/>
              </a:rPr>
              <a:t>entered </a:t>
            </a:r>
            <a:r>
              <a:rPr lang="en-GB" sz="2000" dirty="0">
                <a:solidFill>
                  <a:srgbClr val="000000"/>
                </a:solidFill>
                <a:latin typeface="+mj-lt"/>
                <a:cs typeface="Times New Roman" pitchFamily="18" charset="0"/>
              </a:rPr>
              <a:t>into force </a:t>
            </a:r>
            <a:r>
              <a:rPr lang="en-US" sz="2000" dirty="0">
                <a:latin typeface="+mj-lt"/>
                <a:cs typeface="Times New Roman" pitchFamily="18" charset="0"/>
              </a:rPr>
              <a:t>the 20th day following the publication in the </a:t>
            </a:r>
            <a:r>
              <a:rPr lang="en-US" sz="2000" dirty="0" smtClean="0">
                <a:latin typeface="+mj-lt"/>
                <a:cs typeface="Times New Roman" pitchFamily="18" charset="0"/>
              </a:rPr>
              <a:t>Official Journal of the EU, </a:t>
            </a:r>
            <a:r>
              <a:rPr lang="en-US" sz="2000" dirty="0">
                <a:latin typeface="+mj-lt"/>
                <a:cs typeface="Times New Roman" pitchFamily="18" charset="0"/>
              </a:rPr>
              <a:t>i.e. </a:t>
            </a:r>
            <a:r>
              <a:rPr lang="en-US" sz="2000" b="1" dirty="0" smtClean="0">
                <a:solidFill>
                  <a:srgbClr val="3366FF"/>
                </a:solidFill>
                <a:latin typeface="+mj-lt"/>
                <a:cs typeface="Times New Roman" pitchFamily="18" charset="0"/>
              </a:rPr>
              <a:t>20 July 2013</a:t>
            </a:r>
            <a:r>
              <a:rPr lang="en-US" sz="2000" dirty="0" smtClean="0">
                <a:latin typeface="+mj-lt"/>
                <a:cs typeface="Times New Roman" pitchFamily="18" charset="0"/>
              </a:rPr>
              <a:t>.</a:t>
            </a:r>
            <a:endParaRPr lang="en-GB" sz="2000" dirty="0">
              <a:solidFill>
                <a:srgbClr val="000000"/>
              </a:solidFill>
              <a:latin typeface="+mj-lt"/>
              <a:cs typeface="Times New Roman" pitchFamily="18" charset="0"/>
            </a:endParaRPr>
          </a:p>
          <a:p>
            <a:pPr lvl="0">
              <a:lnSpc>
                <a:spcPct val="80000"/>
              </a:lnSpc>
              <a:buFont typeface="Wingdings" pitchFamily="2" charset="2"/>
              <a:buChar char="Ø"/>
            </a:pPr>
            <a:endParaRPr lang="en-GB" sz="800" dirty="0">
              <a:solidFill>
                <a:srgbClr val="000000"/>
              </a:solidFill>
              <a:latin typeface="+mj-lt"/>
              <a:cs typeface="Times New Roman" pitchFamily="18" charset="0"/>
            </a:endParaRPr>
          </a:p>
          <a:p>
            <a:pPr lvl="0" algn="just">
              <a:lnSpc>
                <a:spcPct val="80000"/>
              </a:lnSpc>
              <a:buFont typeface="Wingdings" pitchFamily="2" charset="2"/>
              <a:buChar char="Ø"/>
            </a:pPr>
            <a:r>
              <a:rPr lang="en-GB" sz="2000" dirty="0" smtClean="0">
                <a:solidFill>
                  <a:srgbClr val="000000"/>
                </a:solidFill>
                <a:latin typeface="+mj-lt"/>
                <a:cs typeface="Times New Roman" pitchFamily="18" charset="0"/>
              </a:rPr>
              <a:t>Member </a:t>
            </a:r>
            <a:r>
              <a:rPr lang="en-GB" sz="2000" dirty="0">
                <a:solidFill>
                  <a:srgbClr val="000000"/>
                </a:solidFill>
                <a:latin typeface="+mj-lt"/>
                <a:cs typeface="Times New Roman" pitchFamily="18" charset="0"/>
              </a:rPr>
              <a:t>States </a:t>
            </a:r>
            <a:r>
              <a:rPr lang="en-GB" sz="2000" dirty="0" smtClean="0">
                <a:solidFill>
                  <a:srgbClr val="000000"/>
                </a:solidFill>
                <a:latin typeface="+mj-lt"/>
                <a:cs typeface="Times New Roman" pitchFamily="18" charset="0"/>
              </a:rPr>
              <a:t>are </a:t>
            </a:r>
            <a:r>
              <a:rPr lang="en-GB" sz="2000" dirty="0">
                <a:solidFill>
                  <a:srgbClr val="000000"/>
                </a:solidFill>
                <a:latin typeface="+mj-lt"/>
                <a:cs typeface="Times New Roman" pitchFamily="18" charset="0"/>
              </a:rPr>
              <a:t>bound by the provisions of the recast Regulations. Regarding changes to the Directives, </a:t>
            </a:r>
            <a:r>
              <a:rPr lang="en-GB" sz="2000" dirty="0" smtClean="0">
                <a:solidFill>
                  <a:srgbClr val="000000"/>
                </a:solidFill>
                <a:latin typeface="+mj-lt"/>
                <a:cs typeface="Times New Roman" pitchFamily="18" charset="0"/>
              </a:rPr>
              <a:t>MSs </a:t>
            </a:r>
            <a:r>
              <a:rPr lang="en-GB" sz="2000" dirty="0">
                <a:solidFill>
                  <a:srgbClr val="000000"/>
                </a:solidFill>
                <a:latin typeface="+mj-lt"/>
                <a:cs typeface="Times New Roman" pitchFamily="18" charset="0"/>
              </a:rPr>
              <a:t>will have </a:t>
            </a:r>
            <a:r>
              <a:rPr lang="en-GB" sz="2000" b="1" dirty="0">
                <a:solidFill>
                  <a:srgbClr val="3366FF"/>
                </a:solidFill>
                <a:latin typeface="+mj-lt"/>
                <a:cs typeface="Times New Roman" pitchFamily="18" charset="0"/>
              </a:rPr>
              <a:t>two years </a:t>
            </a:r>
            <a:r>
              <a:rPr lang="en-GB" sz="2000" dirty="0">
                <a:solidFill>
                  <a:srgbClr val="000000"/>
                </a:solidFill>
                <a:latin typeface="+mj-lt"/>
                <a:cs typeface="Times New Roman" pitchFamily="18" charset="0"/>
              </a:rPr>
              <a:t>to enact amendments </a:t>
            </a:r>
            <a:r>
              <a:rPr lang="en-GB" sz="2000" dirty="0" smtClean="0">
                <a:solidFill>
                  <a:srgbClr val="000000"/>
                </a:solidFill>
                <a:latin typeface="+mj-lt"/>
                <a:cs typeface="Times New Roman" pitchFamily="18" charset="0"/>
              </a:rPr>
              <a:t>into </a:t>
            </a:r>
            <a:r>
              <a:rPr lang="en-GB" sz="2000" dirty="0">
                <a:solidFill>
                  <a:srgbClr val="000000"/>
                </a:solidFill>
                <a:latin typeface="+mj-lt"/>
                <a:cs typeface="Times New Roman" pitchFamily="18" charset="0"/>
              </a:rPr>
              <a:t>their national legislation and practice to reflect the new EU provisions. </a:t>
            </a:r>
          </a:p>
          <a:p>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5</a:t>
            </a:fld>
            <a:endParaRPr lang="en-US" dirty="0"/>
          </a:p>
        </p:txBody>
      </p:sp>
    </p:spTree>
    <p:extLst>
      <p:ext uri="{BB962C8B-B14F-4D97-AF65-F5344CB8AC3E}">
        <p14:creationId xmlns:p14="http://schemas.microsoft.com/office/powerpoint/2010/main" val="1025311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71600" y="5904275"/>
            <a:ext cx="7470829" cy="804862"/>
          </a:xfrm>
        </p:spPr>
        <p:txBody>
          <a:bodyPr/>
          <a:lstStyle/>
          <a:p>
            <a:pPr algn="ctr"/>
            <a:r>
              <a:rPr lang="en-US" sz="3600" b="1" dirty="0" smtClean="0">
                <a:solidFill>
                  <a:srgbClr val="3366FF"/>
                </a:solidFill>
              </a:rPr>
              <a:t>Access to asylum procedures</a:t>
            </a:r>
            <a:r>
              <a:rPr lang="ru-RU" sz="3600" b="1" dirty="0" smtClean="0">
                <a:solidFill>
                  <a:srgbClr val="3366FF"/>
                </a:solidFill>
              </a:rPr>
              <a:t> </a:t>
            </a:r>
            <a:endParaRPr lang="en-US" sz="3600" b="1" dirty="0">
              <a:solidFill>
                <a:srgbClr val="3366FF"/>
              </a:solidFill>
            </a:endParaRPr>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solidFill>
                  <a:schemeClr val="bg1"/>
                </a:solidFill>
              </a:rPr>
              <a:pPr>
                <a:defRPr/>
              </a:pPr>
              <a:t>6</a:t>
            </a:fld>
            <a:endParaRPr lang="en-US" dirty="0">
              <a:solidFill>
                <a:schemeClr val="bg1"/>
              </a:solidFill>
            </a:endParaRPr>
          </a:p>
        </p:txBody>
      </p:sp>
      <p:pic>
        <p:nvPicPr>
          <p:cNvPr id="3" name="Picture Placeholder 2"/>
          <p:cNvPicPr>
            <a:picLocks noGrp="1" noChangeAspect="1"/>
          </p:cNvPicPr>
          <p:nvPr>
            <p:ph type="pic" idx="1"/>
          </p:nvPr>
        </p:nvPicPr>
        <p:blipFill>
          <a:blip r:embed="rId3">
            <a:extLst>
              <a:ext uri="{28A0092B-C50C-407E-A947-70E740481C1C}">
                <a14:useLocalDpi xmlns:a14="http://schemas.microsoft.com/office/drawing/2010/main" val="0"/>
              </a:ext>
            </a:extLst>
          </a:blip>
          <a:srcRect l="5336" r="5336"/>
          <a:stretch>
            <a:fillRect/>
          </a:stretch>
        </p:blipFill>
        <p:spPr>
          <a:xfrm>
            <a:off x="0" y="0"/>
            <a:ext cx="9144000" cy="5769260"/>
          </a:xfrm>
        </p:spPr>
      </p:pic>
    </p:spTree>
    <p:extLst>
      <p:ext uri="{BB962C8B-B14F-4D97-AF65-F5344CB8AC3E}">
        <p14:creationId xmlns:p14="http://schemas.microsoft.com/office/powerpoint/2010/main" val="1309172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Access to asylum procedures</a:t>
            </a:r>
            <a:br>
              <a:rPr lang="en-US" b="1" dirty="0" smtClean="0">
                <a:solidFill>
                  <a:srgbClr val="3366FF"/>
                </a:solidFill>
              </a:rPr>
            </a:br>
            <a:r>
              <a:rPr lang="en-US" sz="3600" b="1" dirty="0" smtClean="0">
                <a:solidFill>
                  <a:srgbClr val="3366FF"/>
                </a:solidFill>
              </a:rPr>
              <a:t>[APD recast]</a:t>
            </a:r>
            <a:endParaRPr lang="en-US" sz="3600" b="1" dirty="0">
              <a:solidFill>
                <a:srgbClr val="3366FF"/>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b="1" dirty="0" smtClean="0">
                <a:latin typeface="+mj-lt"/>
                <a:cs typeface="Times New Roman" pitchFamily="18" charset="0"/>
              </a:rPr>
              <a:t>Current Article </a:t>
            </a:r>
            <a:r>
              <a:rPr lang="en-US" b="1" dirty="0">
                <a:latin typeface="+mj-lt"/>
                <a:cs typeface="Times New Roman" pitchFamily="18" charset="0"/>
              </a:rPr>
              <a:t>6 split in </a:t>
            </a:r>
            <a:r>
              <a:rPr lang="en-US" b="1" dirty="0" smtClean="0">
                <a:latin typeface="+mj-lt"/>
                <a:cs typeface="Times New Roman" pitchFamily="18" charset="0"/>
              </a:rPr>
              <a:t>two: </a:t>
            </a:r>
          </a:p>
          <a:p>
            <a:pPr algn="just">
              <a:buFontTx/>
              <a:buChar char="-"/>
            </a:pPr>
            <a:r>
              <a:rPr lang="en-US" b="1" dirty="0" smtClean="0">
                <a:solidFill>
                  <a:srgbClr val="3366FF"/>
                </a:solidFill>
                <a:latin typeface="+mj-lt"/>
                <a:cs typeface="Times New Roman" pitchFamily="18" charset="0"/>
              </a:rPr>
              <a:t>Article 6:</a:t>
            </a:r>
            <a:r>
              <a:rPr lang="en-US" dirty="0" smtClean="0">
                <a:solidFill>
                  <a:srgbClr val="3366FF"/>
                </a:solidFill>
                <a:latin typeface="+mj-lt"/>
                <a:cs typeface="Times New Roman" pitchFamily="18" charset="0"/>
              </a:rPr>
              <a:t> </a:t>
            </a:r>
            <a:r>
              <a:rPr lang="en-US" dirty="0" smtClean="0">
                <a:latin typeface="+mj-lt"/>
                <a:cs typeface="Times New Roman" pitchFamily="18" charset="0"/>
              </a:rPr>
              <a:t>General </a:t>
            </a:r>
            <a:r>
              <a:rPr lang="en-US" dirty="0">
                <a:latin typeface="+mj-lt"/>
                <a:cs typeface="Times New Roman" pitchFamily="18" charset="0"/>
              </a:rPr>
              <a:t>principles of easy and timely </a:t>
            </a:r>
            <a:r>
              <a:rPr lang="en-US" dirty="0" smtClean="0">
                <a:latin typeface="+mj-lt"/>
                <a:cs typeface="Times New Roman" pitchFamily="18" charset="0"/>
              </a:rPr>
              <a:t>access; </a:t>
            </a:r>
          </a:p>
          <a:p>
            <a:pPr algn="just">
              <a:buFontTx/>
              <a:buChar char="-"/>
            </a:pPr>
            <a:r>
              <a:rPr lang="en-US" b="1" dirty="0" smtClean="0">
                <a:solidFill>
                  <a:srgbClr val="3366FF"/>
                </a:solidFill>
                <a:latin typeface="+mj-lt"/>
                <a:cs typeface="Times New Roman" pitchFamily="18" charset="0"/>
              </a:rPr>
              <a:t>Article 7: </a:t>
            </a:r>
            <a:r>
              <a:rPr lang="en-US" dirty="0" smtClean="0">
                <a:latin typeface="+mj-lt"/>
                <a:cs typeface="Times New Roman" pitchFamily="18" charset="0"/>
              </a:rPr>
              <a:t>Asylum</a:t>
            </a:r>
            <a:r>
              <a:rPr lang="en-US" b="1" dirty="0" smtClean="0">
                <a:solidFill>
                  <a:srgbClr val="3366FF"/>
                </a:solidFill>
                <a:latin typeface="+mj-lt"/>
                <a:cs typeface="Times New Roman" pitchFamily="18" charset="0"/>
              </a:rPr>
              <a:t> </a:t>
            </a:r>
            <a:r>
              <a:rPr lang="en-US" dirty="0" smtClean="0">
                <a:latin typeface="+mj-lt"/>
                <a:cs typeface="Times New Roman" pitchFamily="18" charset="0"/>
              </a:rPr>
              <a:t>applications </a:t>
            </a:r>
            <a:r>
              <a:rPr lang="en-US" dirty="0">
                <a:latin typeface="+mj-lt"/>
                <a:cs typeface="Times New Roman" pitchFamily="18" charset="0"/>
              </a:rPr>
              <a:t>on behalf of </a:t>
            </a:r>
            <a:r>
              <a:rPr lang="en-US" dirty="0" smtClean="0">
                <a:latin typeface="+mj-lt"/>
                <a:cs typeface="Times New Roman" pitchFamily="18" charset="0"/>
              </a:rPr>
              <a:t>dependents/ children </a:t>
            </a:r>
          </a:p>
          <a:p>
            <a:pPr algn="just">
              <a:buFontTx/>
              <a:buChar char="-"/>
            </a:pPr>
            <a:endParaRPr lang="en-US" dirty="0">
              <a:latin typeface="+mj-lt"/>
              <a:cs typeface="Times New Roman" pitchFamily="18" charset="0"/>
            </a:endParaRPr>
          </a:p>
          <a:p>
            <a:pPr algn="just">
              <a:buFont typeface="Wingdings" pitchFamily="2" charset="2"/>
              <a:buChar char="Ø"/>
            </a:pPr>
            <a:r>
              <a:rPr lang="en-US" b="1" dirty="0">
                <a:latin typeface="+mj-lt"/>
                <a:cs typeface="Times New Roman" pitchFamily="18" charset="0"/>
              </a:rPr>
              <a:t>New Art. </a:t>
            </a:r>
            <a:r>
              <a:rPr lang="en-US" b="1" dirty="0" smtClean="0">
                <a:latin typeface="+mj-lt"/>
                <a:cs typeface="Times New Roman" pitchFamily="18" charset="0"/>
              </a:rPr>
              <a:t>8:</a:t>
            </a:r>
            <a:r>
              <a:rPr lang="en-US" dirty="0" smtClean="0">
                <a:latin typeface="+mj-lt"/>
                <a:cs typeface="Times New Roman" pitchFamily="18" charset="0"/>
              </a:rPr>
              <a:t> </a:t>
            </a:r>
            <a:r>
              <a:rPr lang="en-US" dirty="0">
                <a:latin typeface="+mj-lt"/>
                <a:cs typeface="Times New Roman" pitchFamily="18" charset="0"/>
              </a:rPr>
              <a:t>Information at border crossing points</a:t>
            </a:r>
            <a:r>
              <a:rPr lang="en-US" dirty="0" smtClean="0">
                <a:latin typeface="+mj-lt"/>
                <a:cs typeface="Times New Roman" pitchFamily="18" charset="0"/>
              </a:rPr>
              <a:t>/ detention </a:t>
            </a:r>
            <a:r>
              <a:rPr lang="en-US" dirty="0">
                <a:latin typeface="+mj-lt"/>
                <a:cs typeface="Times New Roman" pitchFamily="18" charset="0"/>
              </a:rPr>
              <a:t>facilities </a:t>
            </a:r>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7</a:t>
            </a:fld>
            <a:endParaRPr lang="en-US"/>
          </a:p>
        </p:txBody>
      </p:sp>
    </p:spTree>
    <p:extLst>
      <p:ext uri="{BB962C8B-B14F-4D97-AF65-F5344CB8AC3E}">
        <p14:creationId xmlns:p14="http://schemas.microsoft.com/office/powerpoint/2010/main" val="3549832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i="1" dirty="0">
                <a:solidFill>
                  <a:srgbClr val="3366FF"/>
                </a:solidFill>
              </a:rPr>
              <a:t>Key objectives/principles </a:t>
            </a:r>
            <a:r>
              <a:rPr lang="en-US" b="1" i="1" dirty="0" smtClean="0"/>
              <a:t/>
            </a:r>
            <a:br>
              <a:rPr lang="en-US" b="1" i="1" dirty="0" smtClean="0"/>
            </a:br>
            <a:endParaRPr lang="en-US" dirty="0"/>
          </a:p>
        </p:txBody>
      </p:sp>
      <p:sp>
        <p:nvSpPr>
          <p:cNvPr id="3" name="Content Placeholder 2"/>
          <p:cNvSpPr>
            <a:spLocks noGrp="1"/>
          </p:cNvSpPr>
          <p:nvPr>
            <p:ph idx="1"/>
          </p:nvPr>
        </p:nvSpPr>
        <p:spPr/>
        <p:txBody>
          <a:bodyPr/>
          <a:lstStyle/>
          <a:p>
            <a:pPr algn="just"/>
            <a:r>
              <a:rPr lang="en-US" sz="2400" dirty="0" smtClean="0">
                <a:cs typeface="Times New Roman" pitchFamily="18" charset="0"/>
              </a:rPr>
              <a:t>All </a:t>
            </a:r>
            <a:r>
              <a:rPr lang="en-US" sz="2400" dirty="0">
                <a:cs typeface="Times New Roman" pitchFamily="18" charset="0"/>
              </a:rPr>
              <a:t>access systems must be based on the same basic principles to ensure that </a:t>
            </a:r>
            <a:r>
              <a:rPr lang="en-US" sz="2400" b="1" dirty="0">
                <a:cs typeface="Times New Roman" pitchFamily="18" charset="0"/>
              </a:rPr>
              <a:t>procedures are easily and equally accessible </a:t>
            </a:r>
            <a:r>
              <a:rPr lang="en-US" sz="2400" dirty="0">
                <a:cs typeface="Times New Roman" pitchFamily="18" charset="0"/>
              </a:rPr>
              <a:t>irrespective of where in the Union an application is made. </a:t>
            </a:r>
            <a:endParaRPr lang="en-US" sz="2400" dirty="0" smtClean="0">
              <a:cs typeface="Times New Roman" pitchFamily="18" charset="0"/>
            </a:endParaRPr>
          </a:p>
          <a:p>
            <a:pPr algn="just"/>
            <a:endParaRPr lang="en-US" sz="800" dirty="0">
              <a:cs typeface="Times New Roman" pitchFamily="18" charset="0"/>
            </a:endParaRPr>
          </a:p>
          <a:p>
            <a:pPr algn="just"/>
            <a:r>
              <a:rPr lang="en-US" sz="2400" dirty="0" smtClean="0">
                <a:cs typeface="Times New Roman" pitchFamily="18" charset="0"/>
              </a:rPr>
              <a:t>MS </a:t>
            </a:r>
            <a:r>
              <a:rPr lang="en-US" sz="2400" dirty="0">
                <a:cs typeface="Times New Roman" pitchFamily="18" charset="0"/>
              </a:rPr>
              <a:t>preserve discretion with regard to </a:t>
            </a:r>
            <a:r>
              <a:rPr lang="en-US" sz="2400" b="1" dirty="0">
                <a:cs typeface="Times New Roman" pitchFamily="18" charset="0"/>
              </a:rPr>
              <a:t>the institutional set-up </a:t>
            </a:r>
            <a:r>
              <a:rPr lang="en-US" sz="2400" dirty="0">
                <a:cs typeface="Times New Roman" pitchFamily="18" charset="0"/>
              </a:rPr>
              <a:t>and </a:t>
            </a:r>
            <a:r>
              <a:rPr lang="en-US" sz="2400" b="1" dirty="0">
                <a:cs typeface="Times New Roman" pitchFamily="18" charset="0"/>
              </a:rPr>
              <a:t>organization of access </a:t>
            </a:r>
            <a:r>
              <a:rPr lang="en-US" sz="2400" b="1" dirty="0" smtClean="0">
                <a:cs typeface="Times New Roman" pitchFamily="18" charset="0"/>
              </a:rPr>
              <a:t>systems</a:t>
            </a:r>
          </a:p>
          <a:p>
            <a:pPr algn="just">
              <a:buFont typeface="Wingdings" pitchFamily="2" charset="2"/>
              <a:buChar char="Ø"/>
            </a:pPr>
            <a:r>
              <a:rPr lang="en-US" sz="2400" b="1" i="1" dirty="0" smtClean="0">
                <a:solidFill>
                  <a:srgbClr val="3366FF"/>
                </a:solidFill>
                <a:cs typeface="Times New Roman" pitchFamily="18" charset="0"/>
              </a:rPr>
              <a:t>BUT</a:t>
            </a:r>
            <a:r>
              <a:rPr lang="en-US" sz="2400" b="1" i="1" dirty="0">
                <a:cs typeface="Times New Roman" pitchFamily="18" charset="0"/>
              </a:rPr>
              <a:t>, </a:t>
            </a:r>
            <a:r>
              <a:rPr lang="en-US" sz="2400" dirty="0">
                <a:cs typeface="Times New Roman" pitchFamily="18" charset="0"/>
              </a:rPr>
              <a:t>the CJEU </a:t>
            </a:r>
            <a:r>
              <a:rPr lang="en-US" sz="2400" dirty="0" smtClean="0">
                <a:cs typeface="Times New Roman" pitchFamily="18" charset="0"/>
              </a:rPr>
              <a:t>requires </a:t>
            </a:r>
            <a:r>
              <a:rPr lang="en-US" sz="2400" dirty="0">
                <a:cs typeface="Times New Roman" pitchFamily="18" charset="0"/>
              </a:rPr>
              <a:t>procedural rules </a:t>
            </a:r>
            <a:r>
              <a:rPr lang="en-US" sz="2400" b="1" dirty="0">
                <a:cs typeface="Times New Roman" pitchFamily="18" charset="0"/>
              </a:rPr>
              <a:t>not to render access to rights guaranteed by EU law impossible or excessively difficult </a:t>
            </a:r>
            <a:r>
              <a:rPr lang="en-US" sz="2400" dirty="0">
                <a:cs typeface="Times New Roman" pitchFamily="18" charset="0"/>
              </a:rPr>
              <a:t>and procedures for accessing rights guaranteed by EU law need to be </a:t>
            </a:r>
            <a:r>
              <a:rPr lang="en-US" sz="2400" b="1" dirty="0">
                <a:cs typeface="Times New Roman" pitchFamily="18" charset="0"/>
              </a:rPr>
              <a:t>easily </a:t>
            </a:r>
            <a:r>
              <a:rPr lang="en-US" sz="2400" b="1" dirty="0" smtClean="0">
                <a:cs typeface="Times New Roman" pitchFamily="18" charset="0"/>
              </a:rPr>
              <a:t>accessible</a:t>
            </a:r>
            <a:r>
              <a:rPr lang="en-US" sz="2400" dirty="0" smtClean="0">
                <a:cs typeface="Times New Roman" pitchFamily="18" charset="0"/>
              </a:rPr>
              <a:t>. </a:t>
            </a:r>
            <a:endParaRPr lang="en-US" sz="2400" dirty="0">
              <a:cs typeface="Times New Roman" pitchFamily="18" charset="0"/>
            </a:endParaRPr>
          </a:p>
          <a:p>
            <a:pPr marL="0" indent="0">
              <a:buNone/>
            </a:pPr>
            <a:r>
              <a:rPr lang="en-US" sz="2400" dirty="0" smtClean="0"/>
              <a:t>                                               </a:t>
            </a:r>
            <a:r>
              <a:rPr lang="en-US" sz="2400" b="1" i="1" dirty="0" smtClean="0">
                <a:solidFill>
                  <a:srgbClr val="3366FF"/>
                </a:solidFill>
                <a:latin typeface="Times New Roman" pitchFamily="18" charset="0"/>
                <a:cs typeface="Times New Roman" pitchFamily="18" charset="0"/>
              </a:rPr>
              <a:t>Case </a:t>
            </a:r>
            <a:r>
              <a:rPr lang="en-US" sz="2400" b="1" i="1" dirty="0">
                <a:solidFill>
                  <a:srgbClr val="3366FF"/>
                </a:solidFill>
                <a:latin typeface="Times New Roman" pitchFamily="18" charset="0"/>
                <a:cs typeface="Times New Roman" pitchFamily="18" charset="0"/>
              </a:rPr>
              <a:t>C-327/02 – </a:t>
            </a:r>
            <a:r>
              <a:rPr lang="en-US" sz="2400" b="1" i="1" dirty="0" smtClean="0">
                <a:solidFill>
                  <a:srgbClr val="3366FF"/>
                </a:solidFill>
                <a:latin typeface="Times New Roman" pitchFamily="18" charset="0"/>
                <a:cs typeface="Times New Roman" pitchFamily="18" charset="0"/>
              </a:rPr>
              <a:t>16 </a:t>
            </a:r>
            <a:r>
              <a:rPr lang="en-US" sz="2400" b="1" i="1" dirty="0">
                <a:solidFill>
                  <a:srgbClr val="3366FF"/>
                </a:solidFill>
                <a:latin typeface="Times New Roman" pitchFamily="18" charset="0"/>
                <a:cs typeface="Times New Roman" pitchFamily="18" charset="0"/>
              </a:rPr>
              <a:t>Nov. 2004 </a:t>
            </a:r>
          </a:p>
          <a:p>
            <a:endParaRPr lang="en-US" dirty="0"/>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8</a:t>
            </a:fld>
            <a:endParaRPr lang="en-US" dirty="0"/>
          </a:p>
        </p:txBody>
      </p:sp>
    </p:spTree>
    <p:extLst>
      <p:ext uri="{BB962C8B-B14F-4D97-AF65-F5344CB8AC3E}">
        <p14:creationId xmlns:p14="http://schemas.microsoft.com/office/powerpoint/2010/main" val="2341567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3366FF"/>
                </a:solidFill>
              </a:rPr>
              <a:t>Specific </a:t>
            </a:r>
            <a:r>
              <a:rPr lang="en-US" sz="3600" b="1" dirty="0">
                <a:solidFill>
                  <a:srgbClr val="3366FF"/>
                </a:solidFill>
              </a:rPr>
              <a:t>rules </a:t>
            </a:r>
            <a:r>
              <a:rPr lang="en-US" sz="3600" b="1" dirty="0" smtClean="0">
                <a:solidFill>
                  <a:srgbClr val="3366FF"/>
                </a:solidFill>
              </a:rPr>
              <a:t>to </a:t>
            </a:r>
            <a:r>
              <a:rPr lang="en-US" sz="3600" b="1" dirty="0">
                <a:solidFill>
                  <a:srgbClr val="3366FF"/>
                </a:solidFill>
              </a:rPr>
              <a:t>comply with </a:t>
            </a:r>
            <a:r>
              <a:rPr lang="en-US" sz="3600" b="1" dirty="0" smtClean="0">
                <a:solidFill>
                  <a:srgbClr val="3366FF"/>
                </a:solidFill>
              </a:rPr>
              <a:t>principles </a:t>
            </a:r>
            <a:r>
              <a:rPr lang="en-US" sz="3600" b="1" dirty="0">
                <a:solidFill>
                  <a:srgbClr val="3366FF"/>
                </a:solidFill>
              </a:rPr>
              <a:t>set out by CJEU </a:t>
            </a:r>
            <a:endParaRPr lang="en-US" sz="3600" dirty="0">
              <a:solidFill>
                <a:srgbClr val="3366FF"/>
              </a:solidFill>
            </a:endParaRPr>
          </a:p>
        </p:txBody>
      </p:sp>
      <p:sp>
        <p:nvSpPr>
          <p:cNvPr id="3" name="Content Placeholder 2"/>
          <p:cNvSpPr>
            <a:spLocks noGrp="1"/>
          </p:cNvSpPr>
          <p:nvPr>
            <p:ph idx="1"/>
          </p:nvPr>
        </p:nvSpPr>
        <p:spPr/>
        <p:txBody>
          <a:bodyPr/>
          <a:lstStyle/>
          <a:p>
            <a:pPr algn="just"/>
            <a:r>
              <a:rPr lang="en-US" sz="2800" dirty="0" smtClean="0">
                <a:cs typeface="Times New Roman" pitchFamily="18" charset="0"/>
              </a:rPr>
              <a:t>Clear </a:t>
            </a:r>
            <a:r>
              <a:rPr lang="en-US" sz="2800" b="1" i="1" dirty="0">
                <a:cs typeface="Times New Roman" pitchFamily="18" charset="0"/>
              </a:rPr>
              <a:t>deadlines</a:t>
            </a:r>
            <a:r>
              <a:rPr lang="en-US" sz="2800" dirty="0">
                <a:cs typeface="Times New Roman" pitchFamily="18" charset="0"/>
              </a:rPr>
              <a:t> for registration [Art. 6(1)] </a:t>
            </a:r>
          </a:p>
          <a:p>
            <a:pPr algn="just"/>
            <a:r>
              <a:rPr lang="en-US" sz="2800" b="1" i="1" dirty="0" smtClean="0">
                <a:cs typeface="Times New Roman" pitchFamily="18" charset="0"/>
              </a:rPr>
              <a:t>Effective </a:t>
            </a:r>
            <a:r>
              <a:rPr lang="en-US" sz="2800" dirty="0">
                <a:cs typeface="Times New Roman" pitchFamily="18" charset="0"/>
              </a:rPr>
              <a:t>opportunity</a:t>
            </a:r>
            <a:r>
              <a:rPr lang="en-US" sz="2800" b="1" i="1" dirty="0">
                <a:cs typeface="Times New Roman" pitchFamily="18" charset="0"/>
              </a:rPr>
              <a:t> </a:t>
            </a:r>
            <a:r>
              <a:rPr lang="en-US" sz="2800" dirty="0">
                <a:cs typeface="Times New Roman" pitchFamily="18" charset="0"/>
              </a:rPr>
              <a:t>to lodge an application with the competent authority as soon as possible [Art. 6(2)] </a:t>
            </a:r>
          </a:p>
          <a:p>
            <a:pPr algn="just"/>
            <a:r>
              <a:rPr lang="en-US" sz="2800" dirty="0" smtClean="0">
                <a:cs typeface="Times New Roman" pitchFamily="18" charset="0"/>
              </a:rPr>
              <a:t>Lodging </a:t>
            </a:r>
            <a:r>
              <a:rPr lang="en-US" sz="2800" dirty="0">
                <a:cs typeface="Times New Roman" pitchFamily="18" charset="0"/>
              </a:rPr>
              <a:t>in person/at a designated place should not prejudice the effective opportunity to lodge [Art. 6(3)] </a:t>
            </a:r>
          </a:p>
          <a:p>
            <a:pPr algn="just"/>
            <a:r>
              <a:rPr lang="en-US" sz="2800" b="1" i="1" dirty="0" smtClean="0">
                <a:cs typeface="Times New Roman" pitchFamily="18" charset="0"/>
              </a:rPr>
              <a:t>Specific </a:t>
            </a:r>
            <a:r>
              <a:rPr lang="en-US" sz="2800" b="1" i="1" dirty="0">
                <a:cs typeface="Times New Roman" pitchFamily="18" charset="0"/>
              </a:rPr>
              <a:t>arrangements </a:t>
            </a:r>
            <a:r>
              <a:rPr lang="en-US" sz="2800" dirty="0">
                <a:cs typeface="Times New Roman" pitchFamily="18" charset="0"/>
              </a:rPr>
              <a:t>for guaranteeing access for applicants with special procedural needs &amp; UASC [Recital 29, Art. 6(2), 7(4), Art. 24, Art. 25] </a:t>
            </a:r>
          </a:p>
        </p:txBody>
      </p:sp>
      <p:sp>
        <p:nvSpPr>
          <p:cNvPr id="4" name="Slide Number Placeholder 3"/>
          <p:cNvSpPr>
            <a:spLocks noGrp="1"/>
          </p:cNvSpPr>
          <p:nvPr>
            <p:ph type="sldNum" sz="quarter" idx="12"/>
          </p:nvPr>
        </p:nvSpPr>
        <p:spPr/>
        <p:txBody>
          <a:bodyPr/>
          <a:lstStyle/>
          <a:p>
            <a:pPr>
              <a:defRPr/>
            </a:pPr>
            <a:fld id="{CBF5A403-751E-4DDB-ADA2-CD7F4F9EF678}" type="slidenum">
              <a:rPr lang="en-US" smtClean="0"/>
              <a:pPr>
                <a:defRPr/>
              </a:pPr>
              <a:t>9</a:t>
            </a:fld>
            <a:endParaRPr lang="en-US"/>
          </a:p>
        </p:txBody>
      </p:sp>
    </p:spTree>
    <p:extLst>
      <p:ext uri="{BB962C8B-B14F-4D97-AF65-F5344CB8AC3E}">
        <p14:creationId xmlns:p14="http://schemas.microsoft.com/office/powerpoint/2010/main" val="673691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txDef>
      <a:spPr bwMode="auto">
        <a:solidFill>
          <a:schemeClr val="bg1"/>
        </a:solidFill>
        <a:ln w="9525">
          <a:solidFill>
            <a:schemeClr val="tx1"/>
          </a:solidFill>
          <a:miter lim="800000"/>
          <a:headEnd/>
          <a:tailEnd/>
        </a:ln>
      </a:spPr>
      <a:bodyPr>
        <a:spAutoFit/>
      </a:bodyPr>
      <a:lstStyle>
        <a:defPPr eaLnBrk="1" hangingPunct="1">
          <a:buFontTx/>
          <a:buChar char="•"/>
          <a:defRPr sz="3000" b="0" dirty="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5254</TotalTime>
  <Words>3231</Words>
  <Application>Microsoft Office PowerPoint</Application>
  <PresentationFormat>On-screen Show (4:3)</PresentationFormat>
  <Paragraphs>298</Paragraphs>
  <Slides>41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Times New Roman</vt:lpstr>
      <vt:lpstr>Wingdings</vt:lpstr>
      <vt:lpstr>Default Design</vt:lpstr>
      <vt:lpstr>      Second Generation of the  EU Asylum acquis  Seminar  „Provision of legal aid to asylum-seekers  in the Republic of Latvia”  </vt:lpstr>
      <vt:lpstr>PowerPoint Presentation</vt:lpstr>
      <vt:lpstr>Treaty of Amsterdam, 1999 (TEC) (2)</vt:lpstr>
      <vt:lpstr>PowerPoint Presentation</vt:lpstr>
      <vt:lpstr>Common European Asylum System (CEAS) </vt:lpstr>
      <vt:lpstr>PowerPoint Presentation</vt:lpstr>
      <vt:lpstr>Access to asylum procedures [APD recast]</vt:lpstr>
      <vt:lpstr> Key objectives/principles  </vt:lpstr>
      <vt:lpstr>Specific rules to comply with principles set out by CJEU </vt:lpstr>
      <vt:lpstr> Access to the procedure [ Art. 6]  </vt:lpstr>
      <vt:lpstr>«Making» </vt:lpstr>
      <vt:lpstr>«Registration»  3 possible scenario: </vt:lpstr>
      <vt:lpstr>«Lodging»  </vt:lpstr>
      <vt:lpstr>Applications made on behalf of dependents or children  </vt:lpstr>
      <vt:lpstr>Information &amp; Counseling [Art. 8] </vt:lpstr>
      <vt:lpstr>PowerPoint Presentation</vt:lpstr>
      <vt:lpstr>Types of procedures:</vt:lpstr>
      <vt:lpstr>Prioritized procedure</vt:lpstr>
      <vt:lpstr>Accelerated procedure</vt:lpstr>
      <vt:lpstr>Accelerated procedure</vt:lpstr>
      <vt:lpstr> Inadmissible applications [Art 33]  </vt:lpstr>
      <vt:lpstr>Special rules on admissibility interviews [ Art. 34] </vt:lpstr>
      <vt:lpstr> Subsequent applications   </vt:lpstr>
      <vt:lpstr>Border procedures</vt:lpstr>
      <vt:lpstr>Free legal information  and assistance</vt:lpstr>
      <vt:lpstr>Free legal information </vt:lpstr>
      <vt:lpstr>Free legal assistance </vt:lpstr>
      <vt:lpstr>Reception of asylum-seekers</vt:lpstr>
      <vt:lpstr>Art 17 RCD recast:</vt:lpstr>
      <vt:lpstr>Identification of vulnerable applicants with special reception needs (Art. 21-22 RCD)</vt:lpstr>
      <vt:lpstr>Link with recast APD</vt:lpstr>
      <vt:lpstr>Applicants in need of special procedural guarantees (Recital 29 and Art. 24 APD)</vt:lpstr>
      <vt:lpstr>Detention</vt:lpstr>
      <vt:lpstr>Receptions Conditions Directive recast: important improvements</vt:lpstr>
      <vt:lpstr>6 grounds for detention: </vt:lpstr>
      <vt:lpstr> RCD recast: problematic provisions </vt:lpstr>
      <vt:lpstr>Dublin III Regulation </vt:lpstr>
      <vt:lpstr>‘Dublin III’ Regulation 604/2013</vt:lpstr>
      <vt:lpstr> Application of Dublin III Regulation to children </vt:lpstr>
      <vt:lpstr>“Eurodac” Regulation  No 603/2013 </vt:lpstr>
      <vt:lpstr>PowerPoint Presentation</vt:lpstr>
    </vt:vector>
  </TitlesOfParts>
  <Company>UNHCR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UNHCRUser</dc:creator>
  <cp:lastModifiedBy>Neo</cp:lastModifiedBy>
  <cp:revision>306</cp:revision>
  <cp:lastPrinted>2015-03-04T10:01:19Z</cp:lastPrinted>
  <dcterms:created xsi:type="dcterms:W3CDTF">2005-05-18T15:54:33Z</dcterms:created>
  <dcterms:modified xsi:type="dcterms:W3CDTF">2015-03-12T07:37:25Z</dcterms:modified>
</cp:coreProperties>
</file>